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Lst>
  <p:notesMasterIdLst>
    <p:notesMasterId r:id="rId38"/>
  </p:notesMasterIdLst>
  <p:handoutMasterIdLst>
    <p:handoutMasterId r:id="rId39"/>
  </p:handoutMasterIdLst>
  <p:sldIdLst>
    <p:sldId id="256" r:id="rId5"/>
    <p:sldId id="262" r:id="rId6"/>
    <p:sldId id="263" r:id="rId7"/>
    <p:sldId id="264" r:id="rId8"/>
    <p:sldId id="265" r:id="rId9"/>
    <p:sldId id="288" r:id="rId10"/>
    <p:sldId id="266" r:id="rId11"/>
    <p:sldId id="287" r:id="rId12"/>
    <p:sldId id="267" r:id="rId13"/>
    <p:sldId id="268" r:id="rId14"/>
    <p:sldId id="269" r:id="rId15"/>
    <p:sldId id="270" r:id="rId16"/>
    <p:sldId id="271" r:id="rId17"/>
    <p:sldId id="272" r:id="rId18"/>
    <p:sldId id="273" r:id="rId19"/>
    <p:sldId id="289" r:id="rId20"/>
    <p:sldId id="274" r:id="rId21"/>
    <p:sldId id="298" r:id="rId22"/>
    <p:sldId id="275" r:id="rId23"/>
    <p:sldId id="276" r:id="rId24"/>
    <p:sldId id="277" r:id="rId25"/>
    <p:sldId id="278" r:id="rId26"/>
    <p:sldId id="286" r:id="rId27"/>
    <p:sldId id="290" r:id="rId28"/>
    <p:sldId id="291" r:id="rId29"/>
    <p:sldId id="295" r:id="rId30"/>
    <p:sldId id="279" r:id="rId31"/>
    <p:sldId id="280" r:id="rId32"/>
    <p:sldId id="281" r:id="rId33"/>
    <p:sldId id="285" r:id="rId34"/>
    <p:sldId id="284" r:id="rId35"/>
    <p:sldId id="283" r:id="rId36"/>
    <p:sldId id="260" r:id="rId37"/>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0" autoAdjust="0"/>
    <p:restoredTop sz="94648" autoAdjust="0"/>
  </p:normalViewPr>
  <p:slideViewPr>
    <p:cSldViewPr snapToGrid="0">
      <p:cViewPr varScale="1">
        <p:scale>
          <a:sx n="90" d="100"/>
          <a:sy n="90" d="100"/>
        </p:scale>
        <p:origin x="138" y="78"/>
      </p:cViewPr>
      <p:guideLst/>
    </p:cSldViewPr>
  </p:slideViewPr>
  <p:notesTextViewPr>
    <p:cViewPr>
      <p:scale>
        <a:sx n="1" d="1"/>
        <a:sy n="1" d="1"/>
      </p:scale>
      <p:origin x="0" y="0"/>
    </p:cViewPr>
  </p:notesTextViewPr>
  <p:notesViewPr>
    <p:cSldViewPr snapToGrid="0">
      <p:cViewPr varScale="1">
        <p:scale>
          <a:sx n="89" d="100"/>
          <a:sy n="89" d="100"/>
        </p:scale>
        <p:origin x="300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B68FA993-BEA0-43AD-9E62-8E4F779F2F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a:extLst>
              <a:ext uri="{FF2B5EF4-FFF2-40B4-BE49-F238E27FC236}">
                <a16:creationId xmlns:a16="http://schemas.microsoft.com/office/drawing/2014/main" id="{9A3F8E81-9547-43B5-8180-45E4853246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71B1EA-1EAA-40C2-A50F-5968F89214E5}" type="datetimeFigureOut">
              <a:rPr lang="tr-TR" smtClean="0"/>
              <a:t>25.10.2020</a:t>
            </a:fld>
            <a:endParaRPr lang="tr-TR" dirty="0"/>
          </a:p>
        </p:txBody>
      </p:sp>
      <p:sp>
        <p:nvSpPr>
          <p:cNvPr id="4" name="Alt Bilgi Yer Tutucusu 3">
            <a:extLst>
              <a:ext uri="{FF2B5EF4-FFF2-40B4-BE49-F238E27FC236}">
                <a16:creationId xmlns:a16="http://schemas.microsoft.com/office/drawing/2014/main" id="{D9309380-7D51-4832-8904-50F09B82F9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a:extLst>
              <a:ext uri="{FF2B5EF4-FFF2-40B4-BE49-F238E27FC236}">
                <a16:creationId xmlns:a16="http://schemas.microsoft.com/office/drawing/2014/main" id="{7A9B42E3-102A-4A49-AB0F-6DD11C9015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153A61-C213-4E99-AA66-F99D07A6C3BD}" type="slidenum">
              <a:rPr lang="tr-TR" smtClean="0"/>
              <a:t>‹#›</a:t>
            </a:fld>
            <a:endParaRPr lang="tr-TR" dirty="0"/>
          </a:p>
        </p:txBody>
      </p:sp>
    </p:spTree>
    <p:extLst>
      <p:ext uri="{BB962C8B-B14F-4D97-AF65-F5344CB8AC3E}">
        <p14:creationId xmlns:p14="http://schemas.microsoft.com/office/powerpoint/2010/main" val="782708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3A834-F619-4372-B4DC-488FE8299D96}" type="datetimeFigureOut">
              <a:rPr lang="tr-TR" smtClean="0"/>
              <a:t>25.10.2020</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FA9F5-FA6F-4958-81CC-8AC920E53317}" type="slidenum">
              <a:rPr lang="tr-TR" smtClean="0"/>
              <a:t>‹#›</a:t>
            </a:fld>
            <a:endParaRPr lang="tr-TR" dirty="0"/>
          </a:p>
        </p:txBody>
      </p:sp>
    </p:spTree>
    <p:extLst>
      <p:ext uri="{BB962C8B-B14F-4D97-AF65-F5344CB8AC3E}">
        <p14:creationId xmlns:p14="http://schemas.microsoft.com/office/powerpoint/2010/main" val="145164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1</a:t>
            </a:fld>
            <a:endParaRPr lang="tr-TR" dirty="0"/>
          </a:p>
        </p:txBody>
      </p:sp>
    </p:spTree>
    <p:extLst>
      <p:ext uri="{BB962C8B-B14F-4D97-AF65-F5344CB8AC3E}">
        <p14:creationId xmlns:p14="http://schemas.microsoft.com/office/powerpoint/2010/main" val="1016414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10</a:t>
            </a:fld>
            <a:endParaRPr lang="tr-TR" dirty="0"/>
          </a:p>
        </p:txBody>
      </p:sp>
    </p:spTree>
    <p:extLst>
      <p:ext uri="{BB962C8B-B14F-4D97-AF65-F5344CB8AC3E}">
        <p14:creationId xmlns:p14="http://schemas.microsoft.com/office/powerpoint/2010/main" val="1357995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11</a:t>
            </a:fld>
            <a:endParaRPr lang="tr-TR" dirty="0"/>
          </a:p>
        </p:txBody>
      </p:sp>
    </p:spTree>
    <p:extLst>
      <p:ext uri="{BB962C8B-B14F-4D97-AF65-F5344CB8AC3E}">
        <p14:creationId xmlns:p14="http://schemas.microsoft.com/office/powerpoint/2010/main" val="2503589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12</a:t>
            </a:fld>
            <a:endParaRPr lang="tr-TR" dirty="0"/>
          </a:p>
        </p:txBody>
      </p:sp>
    </p:spTree>
    <p:extLst>
      <p:ext uri="{BB962C8B-B14F-4D97-AF65-F5344CB8AC3E}">
        <p14:creationId xmlns:p14="http://schemas.microsoft.com/office/powerpoint/2010/main" val="1275209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13</a:t>
            </a:fld>
            <a:endParaRPr lang="tr-TR" dirty="0"/>
          </a:p>
        </p:txBody>
      </p:sp>
    </p:spTree>
    <p:extLst>
      <p:ext uri="{BB962C8B-B14F-4D97-AF65-F5344CB8AC3E}">
        <p14:creationId xmlns:p14="http://schemas.microsoft.com/office/powerpoint/2010/main" val="290135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14</a:t>
            </a:fld>
            <a:endParaRPr lang="tr-TR" dirty="0"/>
          </a:p>
        </p:txBody>
      </p:sp>
    </p:spTree>
    <p:extLst>
      <p:ext uri="{BB962C8B-B14F-4D97-AF65-F5344CB8AC3E}">
        <p14:creationId xmlns:p14="http://schemas.microsoft.com/office/powerpoint/2010/main" val="1332494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15</a:t>
            </a:fld>
            <a:endParaRPr lang="tr-TR" dirty="0"/>
          </a:p>
        </p:txBody>
      </p:sp>
    </p:spTree>
    <p:extLst>
      <p:ext uri="{BB962C8B-B14F-4D97-AF65-F5344CB8AC3E}">
        <p14:creationId xmlns:p14="http://schemas.microsoft.com/office/powerpoint/2010/main" val="195956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17</a:t>
            </a:fld>
            <a:endParaRPr lang="tr-TR" dirty="0"/>
          </a:p>
        </p:txBody>
      </p:sp>
    </p:spTree>
    <p:extLst>
      <p:ext uri="{BB962C8B-B14F-4D97-AF65-F5344CB8AC3E}">
        <p14:creationId xmlns:p14="http://schemas.microsoft.com/office/powerpoint/2010/main" val="1726003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19</a:t>
            </a:fld>
            <a:endParaRPr lang="tr-TR" dirty="0"/>
          </a:p>
        </p:txBody>
      </p:sp>
    </p:spTree>
    <p:extLst>
      <p:ext uri="{BB962C8B-B14F-4D97-AF65-F5344CB8AC3E}">
        <p14:creationId xmlns:p14="http://schemas.microsoft.com/office/powerpoint/2010/main" val="4191139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20</a:t>
            </a:fld>
            <a:endParaRPr lang="tr-TR" dirty="0"/>
          </a:p>
        </p:txBody>
      </p:sp>
    </p:spTree>
    <p:extLst>
      <p:ext uri="{BB962C8B-B14F-4D97-AF65-F5344CB8AC3E}">
        <p14:creationId xmlns:p14="http://schemas.microsoft.com/office/powerpoint/2010/main" val="1208217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21</a:t>
            </a:fld>
            <a:endParaRPr lang="tr-TR" dirty="0"/>
          </a:p>
        </p:txBody>
      </p:sp>
    </p:spTree>
    <p:extLst>
      <p:ext uri="{BB962C8B-B14F-4D97-AF65-F5344CB8AC3E}">
        <p14:creationId xmlns:p14="http://schemas.microsoft.com/office/powerpoint/2010/main" val="15406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2</a:t>
            </a:fld>
            <a:endParaRPr lang="tr-TR" dirty="0"/>
          </a:p>
        </p:txBody>
      </p:sp>
    </p:spTree>
    <p:extLst>
      <p:ext uri="{BB962C8B-B14F-4D97-AF65-F5344CB8AC3E}">
        <p14:creationId xmlns:p14="http://schemas.microsoft.com/office/powerpoint/2010/main" val="70885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22</a:t>
            </a:fld>
            <a:endParaRPr lang="tr-TR" dirty="0"/>
          </a:p>
        </p:txBody>
      </p:sp>
    </p:spTree>
    <p:extLst>
      <p:ext uri="{BB962C8B-B14F-4D97-AF65-F5344CB8AC3E}">
        <p14:creationId xmlns:p14="http://schemas.microsoft.com/office/powerpoint/2010/main" val="273508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23</a:t>
            </a:fld>
            <a:endParaRPr lang="tr-TR" dirty="0"/>
          </a:p>
        </p:txBody>
      </p:sp>
    </p:spTree>
    <p:extLst>
      <p:ext uri="{BB962C8B-B14F-4D97-AF65-F5344CB8AC3E}">
        <p14:creationId xmlns:p14="http://schemas.microsoft.com/office/powerpoint/2010/main" val="2487133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27</a:t>
            </a:fld>
            <a:endParaRPr lang="tr-TR" dirty="0"/>
          </a:p>
        </p:txBody>
      </p:sp>
    </p:spTree>
    <p:extLst>
      <p:ext uri="{BB962C8B-B14F-4D97-AF65-F5344CB8AC3E}">
        <p14:creationId xmlns:p14="http://schemas.microsoft.com/office/powerpoint/2010/main" val="3801784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28</a:t>
            </a:fld>
            <a:endParaRPr lang="tr-TR" dirty="0"/>
          </a:p>
        </p:txBody>
      </p:sp>
    </p:spTree>
    <p:extLst>
      <p:ext uri="{BB962C8B-B14F-4D97-AF65-F5344CB8AC3E}">
        <p14:creationId xmlns:p14="http://schemas.microsoft.com/office/powerpoint/2010/main" val="2167710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29</a:t>
            </a:fld>
            <a:endParaRPr lang="tr-TR" dirty="0"/>
          </a:p>
        </p:txBody>
      </p:sp>
    </p:spTree>
    <p:extLst>
      <p:ext uri="{BB962C8B-B14F-4D97-AF65-F5344CB8AC3E}">
        <p14:creationId xmlns:p14="http://schemas.microsoft.com/office/powerpoint/2010/main" val="685520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30</a:t>
            </a:fld>
            <a:endParaRPr lang="tr-TR" dirty="0"/>
          </a:p>
        </p:txBody>
      </p:sp>
    </p:spTree>
    <p:extLst>
      <p:ext uri="{BB962C8B-B14F-4D97-AF65-F5344CB8AC3E}">
        <p14:creationId xmlns:p14="http://schemas.microsoft.com/office/powerpoint/2010/main" val="960233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31</a:t>
            </a:fld>
            <a:endParaRPr lang="tr-TR" dirty="0"/>
          </a:p>
        </p:txBody>
      </p:sp>
    </p:spTree>
    <p:extLst>
      <p:ext uri="{BB962C8B-B14F-4D97-AF65-F5344CB8AC3E}">
        <p14:creationId xmlns:p14="http://schemas.microsoft.com/office/powerpoint/2010/main" val="292474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32</a:t>
            </a:fld>
            <a:endParaRPr lang="tr-TR" dirty="0"/>
          </a:p>
        </p:txBody>
      </p:sp>
    </p:spTree>
    <p:extLst>
      <p:ext uri="{BB962C8B-B14F-4D97-AF65-F5344CB8AC3E}">
        <p14:creationId xmlns:p14="http://schemas.microsoft.com/office/powerpoint/2010/main" val="1831577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33</a:t>
            </a:fld>
            <a:endParaRPr lang="tr-TR" dirty="0"/>
          </a:p>
        </p:txBody>
      </p:sp>
    </p:spTree>
    <p:extLst>
      <p:ext uri="{BB962C8B-B14F-4D97-AF65-F5344CB8AC3E}">
        <p14:creationId xmlns:p14="http://schemas.microsoft.com/office/powerpoint/2010/main" val="247425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3</a:t>
            </a:fld>
            <a:endParaRPr lang="tr-TR" dirty="0"/>
          </a:p>
        </p:txBody>
      </p:sp>
    </p:spTree>
    <p:extLst>
      <p:ext uri="{BB962C8B-B14F-4D97-AF65-F5344CB8AC3E}">
        <p14:creationId xmlns:p14="http://schemas.microsoft.com/office/powerpoint/2010/main" val="381295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4</a:t>
            </a:fld>
            <a:endParaRPr lang="tr-TR" dirty="0"/>
          </a:p>
        </p:txBody>
      </p:sp>
    </p:spTree>
    <p:extLst>
      <p:ext uri="{BB962C8B-B14F-4D97-AF65-F5344CB8AC3E}">
        <p14:creationId xmlns:p14="http://schemas.microsoft.com/office/powerpoint/2010/main" val="664309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5</a:t>
            </a:fld>
            <a:endParaRPr lang="tr-TR" dirty="0"/>
          </a:p>
        </p:txBody>
      </p:sp>
    </p:spTree>
    <p:extLst>
      <p:ext uri="{BB962C8B-B14F-4D97-AF65-F5344CB8AC3E}">
        <p14:creationId xmlns:p14="http://schemas.microsoft.com/office/powerpoint/2010/main" val="400530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6</a:t>
            </a:fld>
            <a:endParaRPr lang="tr-TR" dirty="0"/>
          </a:p>
        </p:txBody>
      </p:sp>
    </p:spTree>
    <p:extLst>
      <p:ext uri="{BB962C8B-B14F-4D97-AF65-F5344CB8AC3E}">
        <p14:creationId xmlns:p14="http://schemas.microsoft.com/office/powerpoint/2010/main" val="777719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7</a:t>
            </a:fld>
            <a:endParaRPr lang="tr-TR" dirty="0"/>
          </a:p>
        </p:txBody>
      </p:sp>
    </p:spTree>
    <p:extLst>
      <p:ext uri="{BB962C8B-B14F-4D97-AF65-F5344CB8AC3E}">
        <p14:creationId xmlns:p14="http://schemas.microsoft.com/office/powerpoint/2010/main" val="4264174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8</a:t>
            </a:fld>
            <a:endParaRPr lang="tr-TR" dirty="0"/>
          </a:p>
        </p:txBody>
      </p:sp>
    </p:spTree>
    <p:extLst>
      <p:ext uri="{BB962C8B-B14F-4D97-AF65-F5344CB8AC3E}">
        <p14:creationId xmlns:p14="http://schemas.microsoft.com/office/powerpoint/2010/main" val="2716974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9</a:t>
            </a:fld>
            <a:endParaRPr lang="tr-TR" dirty="0"/>
          </a:p>
        </p:txBody>
      </p:sp>
    </p:spTree>
    <p:extLst>
      <p:ext uri="{BB962C8B-B14F-4D97-AF65-F5344CB8AC3E}">
        <p14:creationId xmlns:p14="http://schemas.microsoft.com/office/powerpoint/2010/main" val="262760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Dikdörtgen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tr-TR"/>
              <a:t>Asıl başlık stilini düzenlemek için tıklayın</a:t>
            </a:r>
            <a:endParaRPr lang="tr-TR" dirty="0"/>
          </a:p>
        </p:txBody>
      </p:sp>
      <p:sp>
        <p:nvSpPr>
          <p:cNvPr id="3" name="Alt Başlık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a:t>Asıl alt başlık stilini düzenlemek için tıklayın</a:t>
            </a:r>
            <a:endParaRPr lang="tr-TR" dirty="0"/>
          </a:p>
        </p:txBody>
      </p:sp>
      <p:sp>
        <p:nvSpPr>
          <p:cNvPr id="4" name="Tarih Yer Tutucusu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A0A9EEE1-B0B5-4964-81D1-71269F9351F6}" type="datetime1">
              <a:rPr lang="tr-TR" smtClean="0"/>
              <a:t>25.10.2020</a:t>
            </a:fld>
            <a:endParaRPr lang="tr-TR" dirty="0"/>
          </a:p>
        </p:txBody>
      </p:sp>
      <p:sp>
        <p:nvSpPr>
          <p:cNvPr id="5" name="Alt Bilgi Yer Tutucusu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tr-TR" dirty="0"/>
          </a:p>
        </p:txBody>
      </p:sp>
      <p:sp>
        <p:nvSpPr>
          <p:cNvPr id="6" name="Slayt Numarası Yer Tutucusu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Dikdörtgen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9" name="Başlık 1"/>
          <p:cNvSpPr>
            <a:spLocks noGrp="1"/>
          </p:cNvSpPr>
          <p:nvPr>
            <p:ph type="title"/>
          </p:nvPr>
        </p:nvSpPr>
        <p:spPr>
          <a:xfrm>
            <a:off x="581192" y="702156"/>
            <a:ext cx="11029616" cy="1013800"/>
          </a:xfrm>
        </p:spPr>
        <p:txBody>
          <a:bodyPr rtlCol="0"/>
          <a:lstStyle/>
          <a:p>
            <a:pPr rtl="0"/>
            <a:r>
              <a:rPr lang="tr-TR"/>
              <a:t>Asıl başlık stilini düzenlemek için tıklayın</a:t>
            </a:r>
            <a:endParaRPr lang="tr-TR" dirty="0"/>
          </a:p>
        </p:txBody>
      </p:sp>
      <p:sp>
        <p:nvSpPr>
          <p:cNvPr id="3" name="Dikey Metin Yer Tutucusu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p:txBody>
          <a:bodyPr rtlCol="0"/>
          <a:lstStyle/>
          <a:p>
            <a:pPr rtl="0"/>
            <a:fld id="{54D80BC9-4AB0-4FDD-BCA3-C2621D681B8A}" type="datetime1">
              <a:rPr lang="tr-TR" smtClean="0"/>
              <a:t>25.10.2020</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6" name="Slayt Numarası Yer Tutucusu 5"/>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Dikdörtgen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Dikey Başlık 1"/>
          <p:cNvSpPr>
            <a:spLocks noGrp="1"/>
          </p:cNvSpPr>
          <p:nvPr>
            <p:ph type="title" orient="vert"/>
          </p:nvPr>
        </p:nvSpPr>
        <p:spPr>
          <a:xfrm>
            <a:off x="8839201" y="675726"/>
            <a:ext cx="2004164" cy="5183073"/>
          </a:xfrm>
        </p:spPr>
        <p:txBody>
          <a:bodyPr vert="eaVert" rtlCol="0"/>
          <a:lstStyle/>
          <a:p>
            <a:pPr rtl="0"/>
            <a:r>
              <a:rPr lang="tr-TR"/>
              <a:t>Asıl başlık stilini düzenlemek için tıklayın</a:t>
            </a:r>
            <a:endParaRPr lang="tr-TR" dirty="0"/>
          </a:p>
        </p:txBody>
      </p:sp>
      <p:sp>
        <p:nvSpPr>
          <p:cNvPr id="3" name="Dikey Metin Yer Tutucusu 2"/>
          <p:cNvSpPr>
            <a:spLocks noGrp="1"/>
          </p:cNvSpPr>
          <p:nvPr>
            <p:ph type="body" orient="vert" idx="1"/>
          </p:nvPr>
        </p:nvSpPr>
        <p:spPr>
          <a:xfrm>
            <a:off x="774923" y="675726"/>
            <a:ext cx="7896279" cy="5183073"/>
          </a:xfrm>
        </p:spPr>
        <p:txBody>
          <a:bodyPr vert="eaVert" rtlCol="0" anchor="t"/>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A31B2FE4-EDC2-4FEC-A194-00ED19CEE172}" type="datetime1">
              <a:rPr lang="tr-TR" smtClean="0"/>
              <a:t>25.10.2020</a:t>
            </a:fld>
            <a:endParaRPr lang="tr-TR" dirty="0"/>
          </a:p>
        </p:txBody>
      </p:sp>
      <p:sp>
        <p:nvSpPr>
          <p:cNvPr id="5" name="Alt Bilgi Yer Tutucusu 4"/>
          <p:cNvSpPr>
            <a:spLocks noGrp="1"/>
          </p:cNvSpPr>
          <p:nvPr>
            <p:ph type="ftr" sz="quarter" idx="11"/>
          </p:nvPr>
        </p:nvSpPr>
        <p:spPr>
          <a:xfrm>
            <a:off x="774923" y="5951811"/>
            <a:ext cx="7896279" cy="365125"/>
          </a:xfrm>
        </p:spPr>
        <p:txBody>
          <a:bodyPr rtlCol="0"/>
          <a:lstStyle/>
          <a:p>
            <a:pPr rtl="0"/>
            <a:endParaRPr lang="tr-TR" dirty="0"/>
          </a:p>
        </p:txBody>
      </p:sp>
      <p:sp>
        <p:nvSpPr>
          <p:cNvPr id="6" name="Slayt Numarası Yer Tutucusu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Dikdörtgen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p:cNvSpPr>
            <a:spLocks noGrp="1"/>
          </p:cNvSpPr>
          <p:nvPr>
            <p:ph type="title"/>
          </p:nvPr>
        </p:nvSpPr>
        <p:spPr>
          <a:xfrm>
            <a:off x="581192" y="702156"/>
            <a:ext cx="11029616" cy="1013800"/>
          </a:xfrm>
        </p:spPr>
        <p:txBody>
          <a:bodyPr rtlCol="0"/>
          <a:lstStyle/>
          <a:p>
            <a:pPr rtl="0"/>
            <a:r>
              <a:rPr lang="tr-TR"/>
              <a:t>Asıl başlık stilini düzenlemek için tıklayın</a:t>
            </a:r>
            <a:endParaRPr lang="tr-TR" dirty="0"/>
          </a:p>
        </p:txBody>
      </p:sp>
      <p:sp>
        <p:nvSpPr>
          <p:cNvPr id="3" name="İçerik Yer Tutucusu 2"/>
          <p:cNvSpPr>
            <a:spLocks noGrp="1"/>
          </p:cNvSpPr>
          <p:nvPr>
            <p:ph idx="1"/>
          </p:nvPr>
        </p:nvSpPr>
        <p:spPr>
          <a:xfrm>
            <a:off x="581192" y="2180496"/>
            <a:ext cx="11029615" cy="3678303"/>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p:txBody>
          <a:bodyPr rtlCol="0"/>
          <a:lstStyle/>
          <a:p>
            <a:pPr rtl="0"/>
            <a:fld id="{B591CAED-B107-4AF2-AA83-2E479C5C07F8}" type="datetime1">
              <a:rPr lang="tr-TR" smtClean="0"/>
              <a:t>25.10.2020</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6" name="Slayt Numarası Yer Tutucusu 5"/>
          <p:cNvSpPr>
            <a:spLocks noGrp="1"/>
          </p:cNvSpPr>
          <p:nvPr>
            <p:ph type="sldNum" sz="quarter" idx="12"/>
          </p:nvPr>
        </p:nvSpPr>
        <p:spPr>
          <a:xfrm>
            <a:off x="10558300" y="5956137"/>
            <a:ext cx="1052508" cy="365125"/>
          </a:xfrm>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Dikdörtgen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a:t>Asıl metin stillerini düzenlemek için tıklayın</a:t>
            </a:r>
          </a:p>
        </p:txBody>
      </p:sp>
      <p:sp>
        <p:nvSpPr>
          <p:cNvPr id="4" name="Tarih Yer Tutucusu 3"/>
          <p:cNvSpPr>
            <a:spLocks noGrp="1"/>
          </p:cNvSpPr>
          <p:nvPr>
            <p:ph type="dt" sz="half" idx="10"/>
          </p:nvPr>
        </p:nvSpPr>
        <p:spPr/>
        <p:txBody>
          <a:bodyPr rtlCol="0"/>
          <a:lstStyle>
            <a:lvl1pPr>
              <a:defRPr>
                <a:solidFill>
                  <a:schemeClr val="accent1">
                    <a:lumMod val="75000"/>
                    <a:lumOff val="25000"/>
                  </a:schemeClr>
                </a:solidFill>
              </a:defRPr>
            </a:lvl1pPr>
          </a:lstStyle>
          <a:p>
            <a:pPr rtl="0"/>
            <a:fld id="{79C1411F-2D42-4486-921B-4E19DAB80577}" type="datetime1">
              <a:rPr lang="tr-TR" smtClean="0"/>
              <a:t>25.10.2020</a:t>
            </a:fld>
            <a:endParaRPr lang="tr-TR" dirty="0"/>
          </a:p>
        </p:txBody>
      </p:sp>
      <p:sp>
        <p:nvSpPr>
          <p:cNvPr id="5" name="Alt Bilgi Yer Tutucusu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tr-TR" dirty="0"/>
          </a:p>
        </p:txBody>
      </p:sp>
      <p:sp>
        <p:nvSpPr>
          <p:cNvPr id="6" name="Slayt Numarası Yer Tutucusu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Dikdörtgen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p:cNvSpPr>
            <a:spLocks noGrp="1"/>
          </p:cNvSpPr>
          <p:nvPr>
            <p:ph type="title"/>
          </p:nvPr>
        </p:nvSpPr>
        <p:spPr>
          <a:xfrm>
            <a:off x="581193" y="729658"/>
            <a:ext cx="11029616" cy="988332"/>
          </a:xfrm>
        </p:spPr>
        <p:txBody>
          <a:bodyPr rtlCol="0"/>
          <a:lstStyle/>
          <a:p>
            <a:pPr rtl="0"/>
            <a:r>
              <a:rPr lang="tr-TR"/>
              <a:t>Asıl başlık stilini düzenlemek için tıklayın</a:t>
            </a:r>
            <a:endParaRPr lang="tr-TR" dirty="0"/>
          </a:p>
        </p:txBody>
      </p:sp>
      <p:sp>
        <p:nvSpPr>
          <p:cNvPr id="3" name="İçerik Yer Tutucusu 2"/>
          <p:cNvSpPr>
            <a:spLocks noGrp="1"/>
          </p:cNvSpPr>
          <p:nvPr>
            <p:ph sz="half" idx="1"/>
          </p:nvPr>
        </p:nvSpPr>
        <p:spPr>
          <a:xfrm>
            <a:off x="581193" y="2228003"/>
            <a:ext cx="5422390" cy="3633047"/>
          </a:xfrm>
        </p:spPr>
        <p:txBody>
          <a:bodyPr rtlCol="0">
            <a:normAutofit/>
          </a:body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İçerik Yer Tutucusu 3"/>
          <p:cNvSpPr>
            <a:spLocks noGrp="1"/>
          </p:cNvSpPr>
          <p:nvPr>
            <p:ph sz="half" idx="2"/>
          </p:nvPr>
        </p:nvSpPr>
        <p:spPr>
          <a:xfrm>
            <a:off x="6188417" y="2228003"/>
            <a:ext cx="5422392" cy="3633047"/>
          </a:xfrm>
        </p:spPr>
        <p:txBody>
          <a:bodyPr rtlCol="0">
            <a:normAutofit/>
          </a:body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Tarih Yer Tutucusu 4"/>
          <p:cNvSpPr>
            <a:spLocks noGrp="1"/>
          </p:cNvSpPr>
          <p:nvPr>
            <p:ph type="dt" sz="half" idx="10"/>
          </p:nvPr>
        </p:nvSpPr>
        <p:spPr/>
        <p:txBody>
          <a:bodyPr rtlCol="0"/>
          <a:lstStyle/>
          <a:p>
            <a:pPr rtl="0"/>
            <a:fld id="{4FF23879-D059-4FE2-A703-3DFF39B47B36}" type="datetime1">
              <a:rPr lang="tr-TR" smtClean="0"/>
              <a:t>25.10.2020</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7" name="Slayt Numarası Yer Tutucusu 6"/>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Dikdörtgen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12" name="Başlık 1"/>
          <p:cNvSpPr>
            <a:spLocks noGrp="1"/>
          </p:cNvSpPr>
          <p:nvPr>
            <p:ph type="title"/>
          </p:nvPr>
        </p:nvSpPr>
        <p:spPr>
          <a:xfrm>
            <a:off x="581193" y="729658"/>
            <a:ext cx="11029616" cy="988332"/>
          </a:xfrm>
        </p:spPr>
        <p:txBody>
          <a:bodyPr rtlCol="0"/>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581194" y="2926052"/>
            <a:ext cx="5393100" cy="2934999"/>
          </a:xfrm>
        </p:spPr>
        <p:txBody>
          <a:bodyPr rtlCol="0" anchor="t">
            <a:normAutofit/>
          </a:body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Metin Yer Tutucusu 4"/>
          <p:cNvSpPr>
            <a:spLocks noGrp="1"/>
          </p:cNvSpPr>
          <p:nvPr>
            <p:ph type="body" sz="quarter" idx="3"/>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6" name="İçerik Yer Tutucusu 5"/>
          <p:cNvSpPr>
            <a:spLocks noGrp="1"/>
          </p:cNvSpPr>
          <p:nvPr>
            <p:ph sz="quarter" idx="4"/>
          </p:nvPr>
        </p:nvSpPr>
        <p:spPr>
          <a:xfrm>
            <a:off x="6217709" y="2926052"/>
            <a:ext cx="5393100" cy="2934999"/>
          </a:xfrm>
        </p:spPr>
        <p:txBody>
          <a:bodyPr rtlCol="0" anchor="t">
            <a:normAutofit/>
          </a:body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7" name="Tarih Yer Tutucusu 6"/>
          <p:cNvSpPr>
            <a:spLocks noGrp="1"/>
          </p:cNvSpPr>
          <p:nvPr>
            <p:ph type="dt" sz="half" idx="10"/>
          </p:nvPr>
        </p:nvSpPr>
        <p:spPr/>
        <p:txBody>
          <a:bodyPr rtlCol="0"/>
          <a:lstStyle/>
          <a:p>
            <a:pPr rtl="0"/>
            <a:fld id="{39A07DDB-45B8-41AB-AC8D-05FAD2C91A47}" type="datetime1">
              <a:rPr lang="tr-TR" smtClean="0"/>
              <a:t>25.10.2020</a:t>
            </a:fld>
            <a:endParaRPr lang="tr-TR" dirty="0"/>
          </a:p>
        </p:txBody>
      </p:sp>
      <p:sp>
        <p:nvSpPr>
          <p:cNvPr id="8" name="Alt Bilgi Yer Tutucusu 7"/>
          <p:cNvSpPr>
            <a:spLocks noGrp="1"/>
          </p:cNvSpPr>
          <p:nvPr>
            <p:ph type="ftr" sz="quarter" idx="11"/>
          </p:nvPr>
        </p:nvSpPr>
        <p:spPr/>
        <p:txBody>
          <a:bodyPr rtlCol="0"/>
          <a:lstStyle/>
          <a:p>
            <a:pPr rtl="0"/>
            <a:endParaRPr lang="tr-TR" dirty="0"/>
          </a:p>
        </p:txBody>
      </p:sp>
      <p:sp>
        <p:nvSpPr>
          <p:cNvPr id="9" name="Slayt Numarası Yer Tutucusu 8"/>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Tarih Yer Tutucusu 2"/>
          <p:cNvSpPr>
            <a:spLocks noGrp="1"/>
          </p:cNvSpPr>
          <p:nvPr>
            <p:ph type="dt" sz="half" idx="10"/>
          </p:nvPr>
        </p:nvSpPr>
        <p:spPr/>
        <p:txBody>
          <a:bodyPr rtlCol="0"/>
          <a:lstStyle/>
          <a:p>
            <a:pPr rtl="0"/>
            <a:fld id="{D990C130-E788-412E-BE75-80D26FFAF422}" type="datetime1">
              <a:rPr lang="tr-TR" smtClean="0"/>
              <a:t>25.10.2020</a:t>
            </a:fld>
            <a:endParaRPr lang="tr-TR" dirty="0"/>
          </a:p>
        </p:txBody>
      </p:sp>
      <p:sp>
        <p:nvSpPr>
          <p:cNvPr id="4" name="Alt Bilgi Yer Tutucusu 3"/>
          <p:cNvSpPr>
            <a:spLocks noGrp="1"/>
          </p:cNvSpPr>
          <p:nvPr>
            <p:ph type="ftr" sz="quarter" idx="11"/>
          </p:nvPr>
        </p:nvSpPr>
        <p:spPr/>
        <p:txBody>
          <a:bodyPr rtlCol="0"/>
          <a:lstStyle/>
          <a:p>
            <a:pPr rtl="0"/>
            <a:endParaRPr lang="tr-TR" dirty="0"/>
          </a:p>
        </p:txBody>
      </p:sp>
      <p:sp>
        <p:nvSpPr>
          <p:cNvPr id="5" name="Slayt Numarası Yer Tutucusu 4"/>
          <p:cNvSpPr>
            <a:spLocks noGrp="1"/>
          </p:cNvSpPr>
          <p:nvPr>
            <p:ph type="sldNum" sz="quarter" idx="12"/>
          </p:nvPr>
        </p:nvSpPr>
        <p:spPr/>
        <p:txBody>
          <a:bodyPr rtlCol="0"/>
          <a:lstStyle/>
          <a:p>
            <a:pPr rtl="0"/>
            <a:fld id="{D57F1E4F-1CFF-5643-939E-217C01CDF565}" type="slidenum">
              <a:rPr lang="tr-TR" smtClean="0"/>
              <a:pPr/>
              <a:t>‹#›</a:t>
            </a:fld>
            <a:endParaRPr lang="tr-TR" dirty="0"/>
          </a:p>
        </p:txBody>
      </p:sp>
      <p:sp>
        <p:nvSpPr>
          <p:cNvPr id="7" name="Dikdörtgen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8" name="Başlık 1"/>
          <p:cNvSpPr>
            <a:spLocks noGrp="1"/>
          </p:cNvSpPr>
          <p:nvPr>
            <p:ph type="title"/>
          </p:nvPr>
        </p:nvSpPr>
        <p:spPr>
          <a:xfrm>
            <a:off x="575894" y="729658"/>
            <a:ext cx="11029616" cy="988332"/>
          </a:xfrm>
        </p:spPr>
        <p:txBody>
          <a:bodyPr rtlCol="0"/>
          <a:lstStyle/>
          <a:p>
            <a:pPr rtl="0"/>
            <a:r>
              <a:rPr lang="tr-TR"/>
              <a:t>Asıl başlık stilini düzenlemek için tıklayın</a:t>
            </a:r>
            <a:endParaRPr lang="tr-TR"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5983E29B-E458-42E3-A773-80121EB87415}" type="datetime1">
              <a:rPr lang="tr-TR" smtClean="0"/>
              <a:t>25.10.2020</a:t>
            </a:fld>
            <a:endParaRPr lang="tr-TR" dirty="0"/>
          </a:p>
        </p:txBody>
      </p:sp>
      <p:sp>
        <p:nvSpPr>
          <p:cNvPr id="3" name="Alt Bilgi Yer Tutucusu 2"/>
          <p:cNvSpPr>
            <a:spLocks noGrp="1"/>
          </p:cNvSpPr>
          <p:nvPr>
            <p:ph type="ftr" sz="quarter" idx="11"/>
          </p:nvPr>
        </p:nvSpPr>
        <p:spPr/>
        <p:txBody>
          <a:bodyPr rtlCol="0"/>
          <a:lstStyle/>
          <a:p>
            <a:pPr rtl="0"/>
            <a:endParaRPr lang="tr-TR" dirty="0"/>
          </a:p>
        </p:txBody>
      </p:sp>
      <p:sp>
        <p:nvSpPr>
          <p:cNvPr id="4" name="Slayt Numarası Yer Tutucusu 3"/>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9" name="Dikdörtgen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tr-TR"/>
              <a:t>Asıl başlık stilini düzenlemek için tıklayın</a:t>
            </a:r>
            <a:endParaRPr lang="tr-TR" dirty="0"/>
          </a:p>
        </p:txBody>
      </p:sp>
      <p:sp>
        <p:nvSpPr>
          <p:cNvPr id="3" name="İçerik Yer Tutucusu 2"/>
          <p:cNvSpPr>
            <a:spLocks noGrp="1"/>
          </p:cNvSpPr>
          <p:nvPr>
            <p:ph idx="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Metin Yer Tutucusu 3"/>
          <p:cNvSpPr>
            <a:spLocks noGrp="1"/>
          </p:cNvSpPr>
          <p:nvPr>
            <p:ph type="body" sz="half" idx="2"/>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5" name="Tarih Yer Tutucusu 4"/>
          <p:cNvSpPr>
            <a:spLocks noGrp="1"/>
          </p:cNvSpPr>
          <p:nvPr>
            <p:ph type="dt" sz="half" idx="10"/>
          </p:nvPr>
        </p:nvSpPr>
        <p:spPr/>
        <p:txBody>
          <a:bodyPr rtlCol="0"/>
          <a:lstStyle>
            <a:lvl1pPr>
              <a:defRPr>
                <a:solidFill>
                  <a:schemeClr val="accent1">
                    <a:lumMod val="75000"/>
                    <a:lumOff val="25000"/>
                  </a:schemeClr>
                </a:solidFill>
              </a:defRPr>
            </a:lvl1pPr>
          </a:lstStyle>
          <a:p>
            <a:pPr rtl="0"/>
            <a:fld id="{4102C176-950B-4111-8B78-36D702804564}" type="datetime1">
              <a:rPr lang="tr-TR" smtClean="0"/>
              <a:t>25.10.2020</a:t>
            </a:fld>
            <a:endParaRPr lang="tr-TR" dirty="0"/>
          </a:p>
        </p:txBody>
      </p:sp>
      <p:sp>
        <p:nvSpPr>
          <p:cNvPr id="6" name="Alt Bilgi Yer Tutucusu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tr-TR" dirty="0"/>
          </a:p>
        </p:txBody>
      </p:sp>
      <p:sp>
        <p:nvSpPr>
          <p:cNvPr id="7" name="Slayt Numarası Yer Tutucusu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tr-TR"/>
              <a:t>Asıl başlık stilini düzenlemek için tıklayın</a:t>
            </a:r>
            <a:endParaRPr lang="tr-TR" dirty="0"/>
          </a:p>
        </p:txBody>
      </p:sp>
      <p:sp>
        <p:nvSpPr>
          <p:cNvPr id="3" name="Resim Yer Tutucusu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a:t>Resim eklemek için simgeyi tıklayın</a:t>
            </a:r>
            <a:endParaRPr lang="tr-TR" dirty="0"/>
          </a:p>
        </p:txBody>
      </p:sp>
      <p:sp>
        <p:nvSpPr>
          <p:cNvPr id="4" name="Metin Yer Tutucusu 3"/>
          <p:cNvSpPr>
            <a:spLocks noGrp="1"/>
          </p:cNvSpPr>
          <p:nvPr>
            <p:ph type="body" sz="half" idx="2"/>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5" name="Tarih Yer Tutucusu 4"/>
          <p:cNvSpPr>
            <a:spLocks noGrp="1"/>
          </p:cNvSpPr>
          <p:nvPr>
            <p:ph type="dt" sz="half" idx="10"/>
          </p:nvPr>
        </p:nvSpPr>
        <p:spPr/>
        <p:txBody>
          <a:bodyPr rtlCol="0"/>
          <a:lstStyle/>
          <a:p>
            <a:pPr rtl="0"/>
            <a:fld id="{63B0C24F-D82C-49B1-B21E-5FF69155DD29}" type="datetime1">
              <a:rPr lang="tr-TR" smtClean="0"/>
              <a:t>25.10.2020</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7" name="Slayt Numarası Yer Tutucusu 6"/>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F8B8A592-60BB-4590-97C5-71964435D4EB}" type="datetime1">
              <a:rPr lang="tr-TR" smtClean="0"/>
              <a:t>25.10.2020</a:t>
            </a:fld>
            <a:endParaRPr lang="tr-TR" dirty="0"/>
          </a:p>
        </p:txBody>
      </p:sp>
      <p:sp>
        <p:nvSpPr>
          <p:cNvPr id="5" name="Alt Bilgi Yer Tutucusu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tr-TR" dirty="0"/>
          </a:p>
        </p:txBody>
      </p:sp>
      <p:sp>
        <p:nvSpPr>
          <p:cNvPr id="6" name="Slayt Numarası Yer Tutucusu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tr-TR" smtClean="0"/>
              <a:pPr/>
              <a:t>‹#›</a:t>
            </a:fld>
            <a:endParaRPr lang="tr-TR" dirty="0"/>
          </a:p>
        </p:txBody>
      </p:sp>
      <p:sp>
        <p:nvSpPr>
          <p:cNvPr id="9" name="Dikdörtgen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10" name="Dikdörtgen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11" name="Dikdörtgen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r.wikipedia.org/wiki/Devle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tr.wikipedia.org/w/index.php?title=Makroekonomik&amp;action=edit&amp;redlink=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Dikdörtgen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7" name="Resim 6" descr="Dijital Bağlantılar">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Dikdörtgen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Dikdörtgen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Dikdörtgen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Dikdörtgen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rtlCol="0">
            <a:noAutofit/>
          </a:bodyPr>
          <a:lstStyle/>
          <a:p>
            <a:pPr rtl="0"/>
            <a:r>
              <a:rPr lang="tr-TR" sz="6000" dirty="0">
                <a:solidFill>
                  <a:schemeClr val="bg1"/>
                </a:solidFill>
              </a:rPr>
              <a:t>GSYİH</a:t>
            </a:r>
          </a:p>
        </p:txBody>
      </p:sp>
      <p:sp>
        <p:nvSpPr>
          <p:cNvPr id="3" name="Alt Başlık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rtlCol="0">
            <a:normAutofit/>
          </a:bodyPr>
          <a:lstStyle/>
          <a:p>
            <a:pPr rtl="0"/>
            <a:r>
              <a:rPr lang="tr-TR" sz="2000" dirty="0">
                <a:solidFill>
                  <a:schemeClr val="bg1"/>
                </a:solidFill>
              </a:rPr>
              <a:t>MERTCAN ÖNEÇ 1303040030</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4" name="Dikdörtgen 23">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rtlCol="0">
            <a:normAutofit/>
          </a:bodyPr>
          <a:lstStyle/>
          <a:p>
            <a:pPr rtl="0"/>
            <a:r>
              <a:rPr lang="tr-TR" dirty="0">
                <a:solidFill>
                  <a:srgbClr val="FFFEFF"/>
                </a:solidFill>
              </a:rPr>
              <a:t>GSYİH </a:t>
            </a:r>
          </a:p>
        </p:txBody>
      </p:sp>
      <p:sp>
        <p:nvSpPr>
          <p:cNvPr id="7" name="Metin kutusu 6">
            <a:extLst>
              <a:ext uri="{FF2B5EF4-FFF2-40B4-BE49-F238E27FC236}">
                <a16:creationId xmlns:a16="http://schemas.microsoft.com/office/drawing/2014/main" id="{BCE8ABC7-DECE-4349-917A-D894ED02B390}"/>
              </a:ext>
            </a:extLst>
          </p:cNvPr>
          <p:cNvSpPr txBox="1"/>
          <p:nvPr/>
        </p:nvSpPr>
        <p:spPr>
          <a:xfrm>
            <a:off x="319948" y="1048247"/>
            <a:ext cx="11290860" cy="2769989"/>
          </a:xfrm>
          <a:prstGeom prst="rect">
            <a:avLst/>
          </a:prstGeom>
          <a:noFill/>
        </p:spPr>
        <p:txBody>
          <a:bodyPr wrap="square" rtlCol="0">
            <a:spAutoFit/>
          </a:bodyPr>
          <a:lstStyle/>
          <a:p>
            <a:endParaRPr lang="tr-TR" dirty="0"/>
          </a:p>
          <a:p>
            <a:r>
              <a:rPr lang="tr-TR" dirty="0"/>
              <a:t> </a:t>
            </a:r>
          </a:p>
          <a:p>
            <a:pPr algn="ctr"/>
            <a:endParaRPr lang="tr-TR" sz="2400" dirty="0"/>
          </a:p>
          <a:p>
            <a:pPr algn="ctr"/>
            <a:r>
              <a:rPr lang="tr-TR" sz="2400" dirty="0"/>
              <a:t> </a:t>
            </a:r>
            <a:r>
              <a:rPr lang="tr-TR" sz="2400" dirty="0" err="1"/>
              <a:t>GSYİH’nın</a:t>
            </a:r>
            <a:r>
              <a:rPr lang="tr-TR" sz="2400" dirty="0"/>
              <a:t> içine ikinci el satışlar, SGK harcamaları katılmaz. Borsada bir hisse aldığınızda </a:t>
            </a:r>
            <a:r>
              <a:rPr lang="tr-TR" sz="2400" dirty="0" err="1"/>
              <a:t>GSYİH’nin</a:t>
            </a:r>
            <a:r>
              <a:rPr lang="tr-TR" sz="2400" dirty="0"/>
              <a:t> içine katılacak tek şey aracı kurumun yatırımınız üzerinden aldığı hizmet bedelidir.</a:t>
            </a:r>
          </a:p>
          <a:p>
            <a:pPr algn="ctr"/>
            <a:r>
              <a:rPr lang="tr-TR" sz="2400" dirty="0"/>
              <a:t> </a:t>
            </a:r>
          </a:p>
          <a:p>
            <a:endParaRPr lang="tr-TR" dirty="0"/>
          </a:p>
        </p:txBody>
      </p:sp>
    </p:spTree>
    <p:extLst>
      <p:ext uri="{BB962C8B-B14F-4D97-AF65-F5344CB8AC3E}">
        <p14:creationId xmlns:p14="http://schemas.microsoft.com/office/powerpoint/2010/main" val="344735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959157" y="1113764"/>
            <a:ext cx="3269749" cy="4624327"/>
          </a:xfrm>
        </p:spPr>
        <p:txBody>
          <a:bodyPr vert="horz" lIns="91440" tIns="45720" rIns="91440" bIns="45720" rtlCol="0" anchor="ctr">
            <a:normAutofit/>
          </a:bodyPr>
          <a:lstStyle/>
          <a:p>
            <a:r>
              <a:rPr lang="en-US" sz="3200">
                <a:solidFill>
                  <a:srgbClr val="FFFFFF"/>
                </a:solidFill>
              </a:rPr>
              <a:t>Reel gsyih</a:t>
            </a:r>
          </a:p>
        </p:txBody>
      </p:sp>
      <p:sp>
        <p:nvSpPr>
          <p:cNvPr id="7" name="Metin kutusu 6">
            <a:extLst>
              <a:ext uri="{FF2B5EF4-FFF2-40B4-BE49-F238E27FC236}">
                <a16:creationId xmlns:a16="http://schemas.microsoft.com/office/drawing/2014/main" id="{BCE8ABC7-DECE-4349-917A-D894ED02B390}"/>
              </a:ext>
            </a:extLst>
          </p:cNvPr>
          <p:cNvSpPr txBox="1"/>
          <p:nvPr/>
        </p:nvSpPr>
        <p:spPr>
          <a:xfrm>
            <a:off x="5124664" y="1358313"/>
            <a:ext cx="6108179" cy="4624327"/>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b="1" dirty="0">
                <a:solidFill>
                  <a:schemeClr val="tx2"/>
                </a:solidFill>
              </a:rPr>
              <a:t>Reel GSYİH</a:t>
            </a:r>
            <a:r>
              <a:rPr lang="en-US" dirty="0">
                <a:solidFill>
                  <a:schemeClr val="tx2"/>
                </a:solidFill>
              </a:rPr>
              <a:t>, </a:t>
            </a:r>
            <a:r>
              <a:rPr lang="en-US" dirty="0" err="1">
                <a:solidFill>
                  <a:schemeClr val="tx2"/>
                </a:solidFill>
              </a:rPr>
              <a:t>sabit</a:t>
            </a:r>
            <a:r>
              <a:rPr lang="en-US" dirty="0">
                <a:solidFill>
                  <a:schemeClr val="tx2"/>
                </a:solidFill>
              </a:rPr>
              <a:t> </a:t>
            </a:r>
            <a:r>
              <a:rPr lang="en-US" dirty="0" err="1">
                <a:solidFill>
                  <a:schemeClr val="tx2"/>
                </a:solidFill>
              </a:rPr>
              <a:t>fiyatlarla</a:t>
            </a:r>
            <a:r>
              <a:rPr lang="en-US" dirty="0">
                <a:solidFill>
                  <a:schemeClr val="tx2"/>
                </a:solidFill>
              </a:rPr>
              <a:t> </a:t>
            </a:r>
            <a:r>
              <a:rPr lang="en-US" dirty="0" err="1">
                <a:solidFill>
                  <a:schemeClr val="tx2"/>
                </a:solidFill>
              </a:rPr>
              <a:t>hesaplanan</a:t>
            </a:r>
            <a:r>
              <a:rPr lang="en-US" dirty="0">
                <a:solidFill>
                  <a:schemeClr val="tx2"/>
                </a:solidFill>
              </a:rPr>
              <a:t> milli </a:t>
            </a:r>
            <a:r>
              <a:rPr lang="en-US" dirty="0" err="1">
                <a:solidFill>
                  <a:schemeClr val="tx2"/>
                </a:solidFill>
              </a:rPr>
              <a:t>gelir</a:t>
            </a:r>
            <a:r>
              <a:rPr lang="en-US" dirty="0">
                <a:solidFill>
                  <a:schemeClr val="tx2"/>
                </a:solidFill>
              </a:rPr>
              <a:t> </a:t>
            </a:r>
            <a:r>
              <a:rPr lang="en-US" b="1" dirty="0" err="1">
                <a:solidFill>
                  <a:schemeClr val="tx2"/>
                </a:solidFill>
              </a:rPr>
              <a:t>demektir</a:t>
            </a:r>
            <a:r>
              <a:rPr lang="en-US" dirty="0">
                <a:solidFill>
                  <a:schemeClr val="tx2"/>
                </a:solidFill>
              </a:rPr>
              <a:t>. </a:t>
            </a:r>
            <a:r>
              <a:rPr lang="en-US" dirty="0" err="1">
                <a:solidFill>
                  <a:schemeClr val="tx2"/>
                </a:solidFill>
              </a:rPr>
              <a:t>Sabit</a:t>
            </a:r>
            <a:r>
              <a:rPr lang="en-US" dirty="0">
                <a:solidFill>
                  <a:schemeClr val="tx2"/>
                </a:solidFill>
              </a:rPr>
              <a:t> </a:t>
            </a:r>
            <a:r>
              <a:rPr lang="en-US" dirty="0" err="1">
                <a:solidFill>
                  <a:schemeClr val="tx2"/>
                </a:solidFill>
              </a:rPr>
              <a:t>fiyat</a:t>
            </a:r>
            <a:r>
              <a:rPr lang="en-US" dirty="0">
                <a:solidFill>
                  <a:schemeClr val="tx2"/>
                </a:solidFill>
              </a:rPr>
              <a:t> </a:t>
            </a:r>
            <a:r>
              <a:rPr lang="en-US" dirty="0" err="1">
                <a:solidFill>
                  <a:schemeClr val="tx2"/>
                </a:solidFill>
              </a:rPr>
              <a:t>ise</a:t>
            </a:r>
            <a:r>
              <a:rPr lang="en-US" dirty="0">
                <a:solidFill>
                  <a:schemeClr val="tx2"/>
                </a:solidFill>
              </a:rPr>
              <a:t> </a:t>
            </a:r>
            <a:r>
              <a:rPr lang="en-US" dirty="0" err="1">
                <a:solidFill>
                  <a:schemeClr val="tx2"/>
                </a:solidFill>
              </a:rPr>
              <a:t>seçilen</a:t>
            </a:r>
            <a:r>
              <a:rPr lang="en-US" dirty="0">
                <a:solidFill>
                  <a:schemeClr val="tx2"/>
                </a:solidFill>
              </a:rPr>
              <a:t> </a:t>
            </a:r>
            <a:r>
              <a:rPr lang="en-US" dirty="0" err="1">
                <a:solidFill>
                  <a:schemeClr val="tx2"/>
                </a:solidFill>
              </a:rPr>
              <a:t>baz</a:t>
            </a:r>
            <a:r>
              <a:rPr lang="en-US" dirty="0">
                <a:solidFill>
                  <a:schemeClr val="tx2"/>
                </a:solidFill>
              </a:rPr>
              <a:t> </a:t>
            </a:r>
            <a:r>
              <a:rPr lang="en-US" dirty="0" err="1">
                <a:solidFill>
                  <a:schemeClr val="tx2"/>
                </a:solidFill>
              </a:rPr>
              <a:t>yılda</a:t>
            </a:r>
            <a:r>
              <a:rPr lang="en-US" dirty="0">
                <a:solidFill>
                  <a:schemeClr val="tx2"/>
                </a:solidFill>
              </a:rPr>
              <a:t> </a:t>
            </a:r>
            <a:r>
              <a:rPr lang="en-US" dirty="0" err="1">
                <a:solidFill>
                  <a:schemeClr val="tx2"/>
                </a:solidFill>
              </a:rPr>
              <a:t>oluşan</a:t>
            </a:r>
            <a:r>
              <a:rPr lang="en-US" dirty="0">
                <a:solidFill>
                  <a:schemeClr val="tx2"/>
                </a:solidFill>
              </a:rPr>
              <a:t> mal </a:t>
            </a:r>
            <a:r>
              <a:rPr lang="en-US" dirty="0" err="1">
                <a:solidFill>
                  <a:schemeClr val="tx2"/>
                </a:solidFill>
              </a:rPr>
              <a:t>ve</a:t>
            </a:r>
            <a:r>
              <a:rPr lang="en-US" dirty="0">
                <a:solidFill>
                  <a:schemeClr val="tx2"/>
                </a:solidFill>
              </a:rPr>
              <a:t> </a:t>
            </a:r>
            <a:r>
              <a:rPr lang="en-US" dirty="0" err="1">
                <a:solidFill>
                  <a:schemeClr val="tx2"/>
                </a:solidFill>
              </a:rPr>
              <a:t>hizmet</a:t>
            </a:r>
            <a:r>
              <a:rPr lang="en-US" dirty="0">
                <a:solidFill>
                  <a:schemeClr val="tx2"/>
                </a:solidFill>
              </a:rPr>
              <a:t> </a:t>
            </a:r>
            <a:r>
              <a:rPr lang="en-US" dirty="0" err="1">
                <a:solidFill>
                  <a:schemeClr val="tx2"/>
                </a:solidFill>
              </a:rPr>
              <a:t>fiyatları</a:t>
            </a:r>
            <a:r>
              <a:rPr lang="en-US" dirty="0">
                <a:solidFill>
                  <a:schemeClr val="tx2"/>
                </a:solidFill>
              </a:rPr>
              <a:t> </a:t>
            </a:r>
            <a:r>
              <a:rPr lang="en-US" dirty="0" err="1">
                <a:solidFill>
                  <a:schemeClr val="tx2"/>
                </a:solidFill>
              </a:rPr>
              <a:t>anlamına</a:t>
            </a:r>
            <a:r>
              <a:rPr lang="en-US" dirty="0">
                <a:solidFill>
                  <a:schemeClr val="tx2"/>
                </a:solidFill>
              </a:rPr>
              <a:t> </a:t>
            </a:r>
            <a:r>
              <a:rPr lang="en-US" dirty="0" err="1">
                <a:solidFill>
                  <a:schemeClr val="tx2"/>
                </a:solidFill>
              </a:rPr>
              <a:t>gelmektedir</a:t>
            </a:r>
            <a:r>
              <a:rPr lang="en-US" dirty="0">
                <a:solidFill>
                  <a:schemeClr val="tx2"/>
                </a:solidFill>
              </a:rPr>
              <a:t>. Bir </a:t>
            </a:r>
            <a:r>
              <a:rPr lang="en-US" dirty="0" err="1">
                <a:solidFill>
                  <a:schemeClr val="tx2"/>
                </a:solidFill>
              </a:rPr>
              <a:t>bakıma</a:t>
            </a:r>
            <a:r>
              <a:rPr lang="en-US" dirty="0">
                <a:solidFill>
                  <a:schemeClr val="tx2"/>
                </a:solidFill>
              </a:rPr>
              <a:t> </a:t>
            </a:r>
            <a:r>
              <a:rPr lang="en-US" dirty="0" err="1">
                <a:solidFill>
                  <a:schemeClr val="tx2"/>
                </a:solidFill>
              </a:rPr>
              <a:t>enflasyondan</a:t>
            </a:r>
            <a:r>
              <a:rPr lang="en-US" dirty="0">
                <a:solidFill>
                  <a:schemeClr val="tx2"/>
                </a:solidFill>
              </a:rPr>
              <a:t> </a:t>
            </a:r>
            <a:r>
              <a:rPr lang="en-US" dirty="0" err="1">
                <a:solidFill>
                  <a:schemeClr val="tx2"/>
                </a:solidFill>
              </a:rPr>
              <a:t>arıtılmış</a:t>
            </a:r>
            <a:r>
              <a:rPr lang="en-US" dirty="0">
                <a:solidFill>
                  <a:schemeClr val="tx2"/>
                </a:solidFill>
              </a:rPr>
              <a:t> </a:t>
            </a:r>
            <a:r>
              <a:rPr lang="en-US" dirty="0" err="1">
                <a:solidFill>
                  <a:schemeClr val="tx2"/>
                </a:solidFill>
              </a:rPr>
              <a:t>GSYİH’dır</a:t>
            </a:r>
            <a:r>
              <a:rPr lang="en-US" dirty="0">
                <a:solidFill>
                  <a:schemeClr val="tx2"/>
                </a:solidFill>
              </a:rPr>
              <a:t>.</a:t>
            </a: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a:p>
            <a:pPr lvl="0" fontAlgn="base">
              <a:spcBef>
                <a:spcPct val="20000"/>
              </a:spcBef>
              <a:spcAft>
                <a:spcPts val="600"/>
              </a:spcAft>
              <a:buClr>
                <a:schemeClr val="accent2"/>
              </a:buClr>
              <a:buSzPct val="92000"/>
              <a:buFont typeface="Wingdings 2" panose="05020102010507070707" pitchFamily="18" charset="2"/>
              <a:buChar char=""/>
            </a:pPr>
            <a:r>
              <a:rPr lang="en-US" dirty="0" err="1">
                <a:solidFill>
                  <a:schemeClr val="tx2"/>
                </a:solidFill>
              </a:rPr>
              <a:t>GSYİH’de</a:t>
            </a:r>
            <a:r>
              <a:rPr lang="en-US" dirty="0">
                <a:solidFill>
                  <a:schemeClr val="tx2"/>
                </a:solidFill>
              </a:rPr>
              <a:t> </a:t>
            </a:r>
            <a:r>
              <a:rPr lang="en-US" dirty="0" err="1">
                <a:solidFill>
                  <a:schemeClr val="tx2"/>
                </a:solidFill>
              </a:rPr>
              <a:t>ki</a:t>
            </a:r>
            <a:r>
              <a:rPr lang="en-US" dirty="0">
                <a:solidFill>
                  <a:schemeClr val="tx2"/>
                </a:solidFill>
              </a:rPr>
              <a:t> </a:t>
            </a:r>
            <a:r>
              <a:rPr lang="en-US" dirty="0" err="1">
                <a:solidFill>
                  <a:schemeClr val="tx2"/>
                </a:solidFill>
              </a:rPr>
              <a:t>düşüşe</a:t>
            </a:r>
            <a:r>
              <a:rPr lang="en-US" dirty="0">
                <a:solidFill>
                  <a:schemeClr val="tx2"/>
                </a:solidFill>
              </a:rPr>
              <a:t> </a:t>
            </a:r>
            <a:r>
              <a:rPr lang="en-US" b="1" dirty="0" err="1">
                <a:solidFill>
                  <a:schemeClr val="tx2"/>
                </a:solidFill>
              </a:rPr>
              <a:t>durgunluk</a:t>
            </a:r>
            <a:r>
              <a:rPr lang="en-US" dirty="0">
                <a:solidFill>
                  <a:schemeClr val="tx2"/>
                </a:solidFill>
              </a:rPr>
              <a:t> </a:t>
            </a:r>
            <a:r>
              <a:rPr lang="en-US" dirty="0" err="1">
                <a:solidFill>
                  <a:schemeClr val="tx2"/>
                </a:solidFill>
              </a:rPr>
              <a:t>denir</a:t>
            </a:r>
            <a:endParaRPr lang="tr-TR" dirty="0">
              <a:solidFill>
                <a:schemeClr val="tx2"/>
              </a:solidFill>
            </a:endParaRPr>
          </a:p>
          <a:p>
            <a:pPr lvl="0" fontAlgn="base">
              <a:spcBef>
                <a:spcPct val="20000"/>
              </a:spcBef>
              <a:spcAft>
                <a:spcPts val="600"/>
              </a:spcAft>
              <a:buClr>
                <a:schemeClr val="accent2"/>
              </a:buClr>
              <a:buSzPct val="92000"/>
              <a:buFont typeface="Wingdings 2" panose="05020102010507070707" pitchFamily="18" charset="2"/>
              <a:buChar char=""/>
            </a:pPr>
            <a:r>
              <a:rPr lang="tr-TR" dirty="0">
                <a:solidFill>
                  <a:schemeClr val="tx2"/>
                </a:solidFill>
              </a:rPr>
              <a:t>Ç</a:t>
            </a:r>
            <a:r>
              <a:rPr lang="en-US" dirty="0">
                <a:solidFill>
                  <a:schemeClr val="tx2"/>
                </a:solidFill>
              </a:rPr>
              <a:t>ok </a:t>
            </a:r>
            <a:r>
              <a:rPr lang="en-US" dirty="0" err="1">
                <a:solidFill>
                  <a:schemeClr val="tx2"/>
                </a:solidFill>
              </a:rPr>
              <a:t>uzun</a:t>
            </a:r>
            <a:r>
              <a:rPr lang="en-US" dirty="0">
                <a:solidFill>
                  <a:schemeClr val="tx2"/>
                </a:solidFill>
              </a:rPr>
              <a:t> </a:t>
            </a:r>
            <a:r>
              <a:rPr lang="en-US" dirty="0" err="1">
                <a:solidFill>
                  <a:schemeClr val="tx2"/>
                </a:solidFill>
              </a:rPr>
              <a:t>süren</a:t>
            </a:r>
            <a:r>
              <a:rPr lang="en-US" dirty="0">
                <a:solidFill>
                  <a:schemeClr val="tx2"/>
                </a:solidFill>
              </a:rPr>
              <a:t> </a:t>
            </a:r>
            <a:r>
              <a:rPr lang="en-US" dirty="0" err="1">
                <a:solidFill>
                  <a:schemeClr val="tx2"/>
                </a:solidFill>
              </a:rPr>
              <a:t>ve</a:t>
            </a:r>
            <a:r>
              <a:rPr lang="en-US" dirty="0">
                <a:solidFill>
                  <a:schemeClr val="tx2"/>
                </a:solidFill>
              </a:rPr>
              <a:t> </a:t>
            </a:r>
            <a:r>
              <a:rPr lang="en-US" dirty="0" err="1">
                <a:solidFill>
                  <a:schemeClr val="tx2"/>
                </a:solidFill>
              </a:rPr>
              <a:t>ciddi</a:t>
            </a:r>
            <a:r>
              <a:rPr lang="en-US" dirty="0">
                <a:solidFill>
                  <a:schemeClr val="tx2"/>
                </a:solidFill>
              </a:rPr>
              <a:t> </a:t>
            </a:r>
            <a:r>
              <a:rPr lang="en-US" dirty="0" err="1">
                <a:solidFill>
                  <a:schemeClr val="tx2"/>
                </a:solidFill>
              </a:rPr>
              <a:t>bir</a:t>
            </a:r>
            <a:r>
              <a:rPr lang="en-US" dirty="0">
                <a:solidFill>
                  <a:schemeClr val="tx2"/>
                </a:solidFill>
              </a:rPr>
              <a:t> </a:t>
            </a:r>
            <a:r>
              <a:rPr lang="en-US" dirty="0" err="1">
                <a:solidFill>
                  <a:schemeClr val="tx2"/>
                </a:solidFill>
              </a:rPr>
              <a:t>çıktı</a:t>
            </a:r>
            <a:r>
              <a:rPr lang="en-US" dirty="0">
                <a:solidFill>
                  <a:schemeClr val="tx2"/>
                </a:solidFill>
              </a:rPr>
              <a:t> </a:t>
            </a:r>
            <a:r>
              <a:rPr lang="en-US" dirty="0" err="1">
                <a:solidFill>
                  <a:schemeClr val="tx2"/>
                </a:solidFill>
              </a:rPr>
              <a:t>düşüşüne</a:t>
            </a:r>
            <a:r>
              <a:rPr lang="en-US" dirty="0">
                <a:solidFill>
                  <a:schemeClr val="tx2"/>
                </a:solidFill>
              </a:rPr>
              <a:t> </a:t>
            </a:r>
            <a:r>
              <a:rPr lang="en-US" dirty="0" err="1">
                <a:solidFill>
                  <a:schemeClr val="tx2"/>
                </a:solidFill>
              </a:rPr>
              <a:t>ise</a:t>
            </a:r>
            <a:r>
              <a:rPr lang="en-US" dirty="0">
                <a:solidFill>
                  <a:schemeClr val="tx2"/>
                </a:solidFill>
              </a:rPr>
              <a:t> </a:t>
            </a:r>
            <a:r>
              <a:rPr lang="en-US" b="1" dirty="0" err="1">
                <a:solidFill>
                  <a:schemeClr val="tx2"/>
                </a:solidFill>
              </a:rPr>
              <a:t>bunalım</a:t>
            </a:r>
            <a:r>
              <a:rPr lang="en-US" dirty="0">
                <a:solidFill>
                  <a:schemeClr val="tx2"/>
                </a:solidFill>
              </a:rPr>
              <a:t> </a:t>
            </a:r>
            <a:r>
              <a:rPr lang="en-US" dirty="0" err="1">
                <a:solidFill>
                  <a:schemeClr val="tx2"/>
                </a:solidFill>
              </a:rPr>
              <a:t>denir</a:t>
            </a:r>
            <a:r>
              <a:rPr lang="en-US" dirty="0">
                <a:solidFill>
                  <a:schemeClr val="tx2"/>
                </a:solidFill>
              </a:rPr>
              <a:t>.</a:t>
            </a:r>
          </a:p>
          <a:p>
            <a:pPr lvl="0" fontAlgn="base">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Bir </a:t>
            </a:r>
            <a:r>
              <a:rPr lang="en-US" dirty="0" err="1">
                <a:solidFill>
                  <a:schemeClr val="tx2"/>
                </a:solidFill>
              </a:rPr>
              <a:t>durgunluktan</a:t>
            </a:r>
            <a:r>
              <a:rPr lang="en-US" dirty="0">
                <a:solidFill>
                  <a:schemeClr val="tx2"/>
                </a:solidFill>
              </a:rPr>
              <a:t> </a:t>
            </a:r>
            <a:r>
              <a:rPr lang="en-US" dirty="0" err="1">
                <a:solidFill>
                  <a:schemeClr val="tx2"/>
                </a:solidFill>
              </a:rPr>
              <a:t>önceki</a:t>
            </a:r>
            <a:r>
              <a:rPr lang="en-US" dirty="0">
                <a:solidFill>
                  <a:schemeClr val="tx2"/>
                </a:solidFill>
              </a:rPr>
              <a:t> </a:t>
            </a:r>
            <a:r>
              <a:rPr lang="en-US" dirty="0" err="1">
                <a:solidFill>
                  <a:schemeClr val="tx2"/>
                </a:solidFill>
              </a:rPr>
              <a:t>en</a:t>
            </a:r>
            <a:r>
              <a:rPr lang="en-US" dirty="0">
                <a:solidFill>
                  <a:schemeClr val="tx2"/>
                </a:solidFill>
              </a:rPr>
              <a:t> </a:t>
            </a:r>
            <a:r>
              <a:rPr lang="en-US" dirty="0" err="1">
                <a:solidFill>
                  <a:schemeClr val="tx2"/>
                </a:solidFill>
              </a:rPr>
              <a:t>yüksek</a:t>
            </a:r>
            <a:r>
              <a:rPr lang="en-US" dirty="0">
                <a:solidFill>
                  <a:schemeClr val="tx2"/>
                </a:solidFill>
              </a:rPr>
              <a:t> </a:t>
            </a:r>
            <a:r>
              <a:rPr lang="en-US" dirty="0" err="1">
                <a:solidFill>
                  <a:schemeClr val="tx2"/>
                </a:solidFill>
              </a:rPr>
              <a:t>çıktı</a:t>
            </a:r>
            <a:r>
              <a:rPr lang="en-US" dirty="0">
                <a:solidFill>
                  <a:schemeClr val="tx2"/>
                </a:solidFill>
              </a:rPr>
              <a:t> </a:t>
            </a:r>
            <a:r>
              <a:rPr lang="en-US" dirty="0" err="1">
                <a:solidFill>
                  <a:schemeClr val="tx2"/>
                </a:solidFill>
              </a:rPr>
              <a:t>seviyesine</a:t>
            </a:r>
            <a:r>
              <a:rPr lang="en-US" dirty="0">
                <a:solidFill>
                  <a:schemeClr val="tx2"/>
                </a:solidFill>
              </a:rPr>
              <a:t> </a:t>
            </a:r>
            <a:r>
              <a:rPr lang="en-US" b="1" dirty="0" err="1">
                <a:solidFill>
                  <a:schemeClr val="tx2"/>
                </a:solidFill>
              </a:rPr>
              <a:t>tepe</a:t>
            </a:r>
            <a:r>
              <a:rPr lang="en-US" b="1" dirty="0">
                <a:solidFill>
                  <a:schemeClr val="tx2"/>
                </a:solidFill>
              </a:rPr>
              <a:t> </a:t>
            </a:r>
            <a:r>
              <a:rPr lang="en-US" b="1" dirty="0" err="1">
                <a:solidFill>
                  <a:schemeClr val="tx2"/>
                </a:solidFill>
              </a:rPr>
              <a:t>noktası</a:t>
            </a:r>
            <a:endParaRPr lang="tr-TR" b="1" dirty="0">
              <a:solidFill>
                <a:schemeClr val="tx2"/>
              </a:solidFill>
            </a:endParaRPr>
          </a:p>
          <a:p>
            <a:pPr lvl="0" fontAlgn="base">
              <a:spcBef>
                <a:spcPct val="20000"/>
              </a:spcBef>
              <a:spcAft>
                <a:spcPts val="600"/>
              </a:spcAft>
              <a:buClr>
                <a:schemeClr val="accent2"/>
              </a:buClr>
              <a:buSzPct val="92000"/>
              <a:buFont typeface="Wingdings 2" panose="05020102010507070707" pitchFamily="18" charset="2"/>
              <a:buChar char=""/>
            </a:pPr>
            <a:r>
              <a:rPr lang="tr-TR" dirty="0">
                <a:solidFill>
                  <a:schemeClr val="tx2"/>
                </a:solidFill>
              </a:rPr>
              <a:t>D</a:t>
            </a:r>
            <a:r>
              <a:rPr lang="en-US" dirty="0" err="1">
                <a:solidFill>
                  <a:schemeClr val="tx2"/>
                </a:solidFill>
              </a:rPr>
              <a:t>urgunluk</a:t>
            </a:r>
            <a:r>
              <a:rPr lang="en-US" dirty="0">
                <a:solidFill>
                  <a:schemeClr val="tx2"/>
                </a:solidFill>
              </a:rPr>
              <a:t> </a:t>
            </a:r>
            <a:r>
              <a:rPr lang="en-US" dirty="0" err="1">
                <a:solidFill>
                  <a:schemeClr val="tx2"/>
                </a:solidFill>
              </a:rPr>
              <a:t>sırasındaki</a:t>
            </a:r>
            <a:r>
              <a:rPr lang="en-US" dirty="0">
                <a:solidFill>
                  <a:schemeClr val="tx2"/>
                </a:solidFill>
              </a:rPr>
              <a:t> </a:t>
            </a:r>
            <a:r>
              <a:rPr lang="en-US" dirty="0" err="1">
                <a:solidFill>
                  <a:schemeClr val="tx2"/>
                </a:solidFill>
              </a:rPr>
              <a:t>en</a:t>
            </a:r>
            <a:r>
              <a:rPr lang="en-US" dirty="0">
                <a:solidFill>
                  <a:schemeClr val="tx2"/>
                </a:solidFill>
              </a:rPr>
              <a:t> </a:t>
            </a:r>
            <a:r>
              <a:rPr lang="en-US" dirty="0" err="1">
                <a:solidFill>
                  <a:schemeClr val="tx2"/>
                </a:solidFill>
              </a:rPr>
              <a:t>düşük</a:t>
            </a:r>
            <a:r>
              <a:rPr lang="en-US" dirty="0">
                <a:solidFill>
                  <a:schemeClr val="tx2"/>
                </a:solidFill>
              </a:rPr>
              <a:t> </a:t>
            </a:r>
            <a:r>
              <a:rPr lang="en-US" dirty="0" err="1">
                <a:solidFill>
                  <a:schemeClr val="tx2"/>
                </a:solidFill>
              </a:rPr>
              <a:t>çıktı</a:t>
            </a:r>
            <a:r>
              <a:rPr lang="en-US" dirty="0">
                <a:solidFill>
                  <a:schemeClr val="tx2"/>
                </a:solidFill>
              </a:rPr>
              <a:t> </a:t>
            </a:r>
            <a:r>
              <a:rPr lang="en-US" dirty="0" err="1">
                <a:solidFill>
                  <a:schemeClr val="tx2"/>
                </a:solidFill>
              </a:rPr>
              <a:t>düzeyine</a:t>
            </a:r>
            <a:r>
              <a:rPr lang="en-US" dirty="0">
                <a:solidFill>
                  <a:schemeClr val="tx2"/>
                </a:solidFill>
              </a:rPr>
              <a:t> </a:t>
            </a:r>
            <a:r>
              <a:rPr lang="en-US" dirty="0" err="1">
                <a:solidFill>
                  <a:schemeClr val="tx2"/>
                </a:solidFill>
              </a:rPr>
              <a:t>ise</a:t>
            </a:r>
            <a:r>
              <a:rPr lang="en-US" dirty="0">
                <a:solidFill>
                  <a:schemeClr val="tx2"/>
                </a:solidFill>
              </a:rPr>
              <a:t> </a:t>
            </a:r>
            <a:r>
              <a:rPr lang="en-US" b="1" dirty="0">
                <a:solidFill>
                  <a:schemeClr val="tx2"/>
                </a:solidFill>
              </a:rPr>
              <a:t>dip </a:t>
            </a:r>
            <a:r>
              <a:rPr lang="en-US" b="1" dirty="0" err="1">
                <a:solidFill>
                  <a:schemeClr val="tx2"/>
                </a:solidFill>
              </a:rPr>
              <a:t>noktası</a:t>
            </a:r>
            <a:r>
              <a:rPr lang="en-US" dirty="0">
                <a:solidFill>
                  <a:schemeClr val="tx2"/>
                </a:solidFill>
              </a:rPr>
              <a:t> </a:t>
            </a:r>
            <a:r>
              <a:rPr lang="en-US" dirty="0" err="1">
                <a:solidFill>
                  <a:schemeClr val="tx2"/>
                </a:solidFill>
              </a:rPr>
              <a:t>denir</a:t>
            </a:r>
            <a:r>
              <a:rPr lang="en-US" dirty="0">
                <a:solidFill>
                  <a:schemeClr val="tx2"/>
                </a:solidFill>
              </a:rPr>
              <a:t>.</a:t>
            </a: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p:txBody>
      </p:sp>
    </p:spTree>
    <p:extLst>
      <p:ext uri="{BB962C8B-B14F-4D97-AF65-F5344CB8AC3E}">
        <p14:creationId xmlns:p14="http://schemas.microsoft.com/office/powerpoint/2010/main" val="2696083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4" name="Dikdörtgen 23">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rtlCol="0">
            <a:normAutofit/>
          </a:bodyPr>
          <a:lstStyle/>
          <a:p>
            <a:pPr rtl="0"/>
            <a:r>
              <a:rPr lang="tr-TR" dirty="0">
                <a:solidFill>
                  <a:srgbClr val="FFFEFF"/>
                </a:solidFill>
              </a:rPr>
              <a:t>örnek</a:t>
            </a:r>
          </a:p>
        </p:txBody>
      </p:sp>
      <p:sp>
        <p:nvSpPr>
          <p:cNvPr id="7" name="Metin kutusu 6">
            <a:extLst>
              <a:ext uri="{FF2B5EF4-FFF2-40B4-BE49-F238E27FC236}">
                <a16:creationId xmlns:a16="http://schemas.microsoft.com/office/drawing/2014/main" id="{BCE8ABC7-DECE-4349-917A-D894ED02B390}"/>
              </a:ext>
            </a:extLst>
          </p:cNvPr>
          <p:cNvSpPr txBox="1"/>
          <p:nvPr/>
        </p:nvSpPr>
        <p:spPr>
          <a:xfrm>
            <a:off x="581192" y="1312889"/>
            <a:ext cx="11290860" cy="2677656"/>
          </a:xfrm>
          <a:prstGeom prst="rect">
            <a:avLst/>
          </a:prstGeom>
          <a:noFill/>
        </p:spPr>
        <p:txBody>
          <a:bodyPr wrap="square" rtlCol="0">
            <a:spAutoFit/>
          </a:bodyPr>
          <a:lstStyle/>
          <a:p>
            <a:endParaRPr lang="tr-TR" dirty="0"/>
          </a:p>
          <a:p>
            <a:pPr algn="ctr"/>
            <a:r>
              <a:rPr lang="tr-TR" sz="2400" dirty="0"/>
              <a:t>Bir ülkede yalnızca bir fabrikada 1 yıl içinde adetinin 1.000 </a:t>
            </a:r>
            <a:r>
              <a:rPr lang="tr-TR" sz="2400" dirty="0" err="1"/>
              <a:t>tl</a:t>
            </a:r>
            <a:r>
              <a:rPr lang="tr-TR" sz="2400" dirty="0"/>
              <a:t> den 10 adet  bir beyaz eşya üretildiğini düşünelim. Bu ülkenin 1.sene GSYİH 10.000 TL </a:t>
            </a:r>
            <a:r>
              <a:rPr lang="tr-TR" sz="2400" dirty="0" err="1"/>
              <a:t>dir</a:t>
            </a:r>
            <a:r>
              <a:rPr lang="tr-TR" sz="2400" dirty="0"/>
              <a:t>. Takip sene içinde yine 10 adet üretilen beyaz eşyanın bu sefer adetinin 1.500 TL olması durumunda bu ülkede 2. Senenin </a:t>
            </a:r>
            <a:r>
              <a:rPr lang="tr-TR" sz="2400" dirty="0" err="1"/>
              <a:t>real</a:t>
            </a:r>
            <a:r>
              <a:rPr lang="tr-TR" sz="2400" dirty="0"/>
              <a:t> GSYİH büyümesi %0 </a:t>
            </a:r>
            <a:r>
              <a:rPr lang="tr-TR" sz="2400" dirty="0" err="1"/>
              <a:t>dır</a:t>
            </a:r>
            <a:r>
              <a:rPr lang="tr-TR" sz="2400" dirty="0"/>
              <a:t>.</a:t>
            </a:r>
          </a:p>
          <a:p>
            <a:r>
              <a:rPr lang="tr-TR" dirty="0"/>
              <a:t> </a:t>
            </a:r>
          </a:p>
          <a:p>
            <a:r>
              <a:rPr lang="tr-TR" dirty="0"/>
              <a:t> </a:t>
            </a:r>
          </a:p>
          <a:p>
            <a:endParaRPr lang="tr-TR" dirty="0"/>
          </a:p>
        </p:txBody>
      </p:sp>
    </p:spTree>
    <p:extLst>
      <p:ext uri="{BB962C8B-B14F-4D97-AF65-F5344CB8AC3E}">
        <p14:creationId xmlns:p14="http://schemas.microsoft.com/office/powerpoint/2010/main" val="290824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7" name="Rectangle 36">
            <a:extLst>
              <a:ext uri="{FF2B5EF4-FFF2-40B4-BE49-F238E27FC236}">
                <a16:creationId xmlns:a16="http://schemas.microsoft.com/office/drawing/2014/main" id="{A56981F2-287B-4FF9-ADF9-BA62CF2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581191" y="723901"/>
            <a:ext cx="10993549" cy="1428750"/>
          </a:xfrm>
        </p:spPr>
        <p:txBody>
          <a:bodyPr vert="horz" lIns="91440" tIns="45720" rIns="91440" bIns="45720" rtlCol="0" anchor="b">
            <a:normAutofit/>
          </a:bodyPr>
          <a:lstStyle/>
          <a:p>
            <a:endParaRPr lang="en-US" sz="3600" dirty="0">
              <a:solidFill>
                <a:schemeClr val="accent1"/>
              </a:solidFill>
            </a:endParaRPr>
          </a:p>
        </p:txBody>
      </p:sp>
      <p:pic>
        <p:nvPicPr>
          <p:cNvPr id="6" name="Picture 2" descr="dünya ekonomisi büyüme 2019 ile ilgili görsel sonucu">
            <a:extLst>
              <a:ext uri="{FF2B5EF4-FFF2-40B4-BE49-F238E27FC236}">
                <a16:creationId xmlns:a16="http://schemas.microsoft.com/office/drawing/2014/main" id="{8D7B589C-E359-4946-9794-41465A22BACB}"/>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381775" y="1481754"/>
            <a:ext cx="8697889" cy="4297264"/>
          </a:xfrm>
          <a:prstGeom prst="rect">
            <a:avLst/>
          </a:prstGeom>
          <a:noFill/>
        </p:spPr>
      </p:pic>
      <p:sp>
        <p:nvSpPr>
          <p:cNvPr id="7" name="Metin kutusu 6">
            <a:extLst>
              <a:ext uri="{FF2B5EF4-FFF2-40B4-BE49-F238E27FC236}">
                <a16:creationId xmlns:a16="http://schemas.microsoft.com/office/drawing/2014/main" id="{BCE8ABC7-DECE-4349-917A-D894ED02B390}"/>
              </a:ext>
            </a:extLst>
          </p:cNvPr>
          <p:cNvSpPr txBox="1"/>
          <p:nvPr/>
        </p:nvSpPr>
        <p:spPr>
          <a:xfrm>
            <a:off x="447817" y="536712"/>
            <a:ext cx="11290860" cy="1431161"/>
          </a:xfrm>
          <a:prstGeom prst="rect">
            <a:avLst/>
          </a:prstGeom>
          <a:noFill/>
        </p:spPr>
        <p:txBody>
          <a:bodyPr wrap="square" rtlCol="0">
            <a:spAutoFit/>
          </a:bodyPr>
          <a:lstStyle/>
          <a:p>
            <a:pPr>
              <a:spcAft>
                <a:spcPts val="600"/>
              </a:spcAft>
            </a:pPr>
            <a:endParaRPr lang="tr-TR"/>
          </a:p>
          <a:p>
            <a:pPr>
              <a:spcAft>
                <a:spcPts val="600"/>
              </a:spcAft>
            </a:pPr>
            <a:r>
              <a:rPr lang="tr-TR" dirty="0"/>
              <a:t> </a:t>
            </a:r>
            <a:endParaRPr lang="tr-TR"/>
          </a:p>
          <a:p>
            <a:pPr>
              <a:spcAft>
                <a:spcPts val="600"/>
              </a:spcAft>
            </a:pPr>
            <a:r>
              <a:rPr lang="tr-TR" dirty="0"/>
              <a:t> </a:t>
            </a:r>
            <a:endParaRPr lang="tr-TR"/>
          </a:p>
          <a:p>
            <a:pPr>
              <a:spcAft>
                <a:spcPts val="600"/>
              </a:spcAft>
            </a:pPr>
            <a:endParaRPr lang="tr-TR"/>
          </a:p>
        </p:txBody>
      </p:sp>
    </p:spTree>
    <p:extLst>
      <p:ext uri="{BB962C8B-B14F-4D97-AF65-F5344CB8AC3E}">
        <p14:creationId xmlns:p14="http://schemas.microsoft.com/office/powerpoint/2010/main" val="908083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959157" y="1113764"/>
            <a:ext cx="3269749" cy="4624327"/>
          </a:xfrm>
        </p:spPr>
        <p:txBody>
          <a:bodyPr vert="horz" lIns="91440" tIns="45720" rIns="91440" bIns="45720" rtlCol="0" anchor="ctr">
            <a:normAutofit/>
          </a:bodyPr>
          <a:lstStyle/>
          <a:p>
            <a:r>
              <a:rPr lang="en-US" sz="3200">
                <a:solidFill>
                  <a:srgbClr val="FFFFFF"/>
                </a:solidFill>
              </a:rPr>
              <a:t>GSMH VE GYSİH FARKI</a:t>
            </a:r>
          </a:p>
        </p:txBody>
      </p:sp>
      <p:sp>
        <p:nvSpPr>
          <p:cNvPr id="7" name="Metin kutusu 6">
            <a:extLst>
              <a:ext uri="{FF2B5EF4-FFF2-40B4-BE49-F238E27FC236}">
                <a16:creationId xmlns:a16="http://schemas.microsoft.com/office/drawing/2014/main" id="{BCE8ABC7-DECE-4349-917A-D894ED02B390}"/>
              </a:ext>
            </a:extLst>
          </p:cNvPr>
          <p:cNvSpPr txBox="1"/>
          <p:nvPr/>
        </p:nvSpPr>
        <p:spPr>
          <a:xfrm>
            <a:off x="5155905" y="1113764"/>
            <a:ext cx="6108179" cy="4624327"/>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GSYİH </a:t>
            </a:r>
            <a:r>
              <a:rPr lang="en-US" dirty="0" err="1">
                <a:solidFill>
                  <a:schemeClr val="tx2"/>
                </a:solidFill>
              </a:rPr>
              <a:t>ve</a:t>
            </a:r>
            <a:r>
              <a:rPr lang="en-US" dirty="0">
                <a:solidFill>
                  <a:schemeClr val="tx2"/>
                </a:solidFill>
              </a:rPr>
              <a:t> GSM</a:t>
            </a:r>
            <a:r>
              <a:rPr lang="tr-TR" dirty="0">
                <a:solidFill>
                  <a:schemeClr val="tx2"/>
                </a:solidFill>
              </a:rPr>
              <a:t>H</a:t>
            </a:r>
            <a:r>
              <a:rPr lang="en-US" dirty="0">
                <a:solidFill>
                  <a:schemeClr val="tx2"/>
                </a:solidFill>
              </a:rPr>
              <a:t> </a:t>
            </a:r>
            <a:r>
              <a:rPr lang="en-US" dirty="0" err="1">
                <a:solidFill>
                  <a:schemeClr val="tx2"/>
                </a:solidFill>
              </a:rPr>
              <a:t>arasında</a:t>
            </a:r>
            <a:r>
              <a:rPr lang="en-US" dirty="0">
                <a:solidFill>
                  <a:schemeClr val="tx2"/>
                </a:solidFill>
              </a:rPr>
              <a:t> </a:t>
            </a:r>
            <a:r>
              <a:rPr lang="en-US" dirty="0" err="1">
                <a:solidFill>
                  <a:schemeClr val="tx2"/>
                </a:solidFill>
              </a:rPr>
              <a:t>kilit</a:t>
            </a:r>
            <a:r>
              <a:rPr lang="en-US" dirty="0">
                <a:solidFill>
                  <a:schemeClr val="tx2"/>
                </a:solidFill>
              </a:rPr>
              <a:t> fark, GSYİH, </a:t>
            </a:r>
            <a:r>
              <a:rPr lang="en-US" dirty="0" err="1">
                <a:solidFill>
                  <a:schemeClr val="tx2"/>
                </a:solidFill>
              </a:rPr>
              <a:t>ülkede</a:t>
            </a:r>
            <a:r>
              <a:rPr lang="en-US" dirty="0">
                <a:solidFill>
                  <a:schemeClr val="tx2"/>
                </a:solidFill>
              </a:rPr>
              <a:t> </a:t>
            </a:r>
            <a:r>
              <a:rPr lang="en-US" dirty="0" err="1">
                <a:solidFill>
                  <a:schemeClr val="tx2"/>
                </a:solidFill>
              </a:rPr>
              <a:t>bir</a:t>
            </a:r>
            <a:r>
              <a:rPr lang="en-US" dirty="0">
                <a:solidFill>
                  <a:schemeClr val="tx2"/>
                </a:solidFill>
              </a:rPr>
              <a:t> </a:t>
            </a:r>
            <a:r>
              <a:rPr lang="en-US" dirty="0" err="1">
                <a:solidFill>
                  <a:schemeClr val="tx2"/>
                </a:solidFill>
              </a:rPr>
              <a:t>yıl</a:t>
            </a:r>
            <a:r>
              <a:rPr lang="en-US" dirty="0">
                <a:solidFill>
                  <a:schemeClr val="tx2"/>
                </a:solidFill>
              </a:rPr>
              <a:t> </a:t>
            </a:r>
            <a:r>
              <a:rPr lang="en-US" dirty="0" err="1">
                <a:solidFill>
                  <a:schemeClr val="tx2"/>
                </a:solidFill>
              </a:rPr>
              <a:t>içinde</a:t>
            </a:r>
            <a:r>
              <a:rPr lang="en-US" dirty="0">
                <a:solidFill>
                  <a:schemeClr val="tx2"/>
                </a:solidFill>
              </a:rPr>
              <a:t> </a:t>
            </a:r>
            <a:r>
              <a:rPr lang="en-US" dirty="0" err="1">
                <a:solidFill>
                  <a:schemeClr val="tx2"/>
                </a:solidFill>
              </a:rPr>
              <a:t>gerçekleşen</a:t>
            </a:r>
            <a:r>
              <a:rPr lang="en-US" dirty="0">
                <a:solidFill>
                  <a:schemeClr val="tx2"/>
                </a:solidFill>
              </a:rPr>
              <a:t> </a:t>
            </a:r>
            <a:r>
              <a:rPr lang="en-US" dirty="0" err="1">
                <a:solidFill>
                  <a:schemeClr val="tx2"/>
                </a:solidFill>
              </a:rPr>
              <a:t>tüm</a:t>
            </a:r>
            <a:r>
              <a:rPr lang="en-US" dirty="0">
                <a:solidFill>
                  <a:schemeClr val="tx2"/>
                </a:solidFill>
              </a:rPr>
              <a:t> </a:t>
            </a:r>
            <a:r>
              <a:rPr lang="en-US" dirty="0" err="1">
                <a:solidFill>
                  <a:schemeClr val="tx2"/>
                </a:solidFill>
              </a:rPr>
              <a:t>yeni</a:t>
            </a:r>
            <a:r>
              <a:rPr lang="en-US" dirty="0">
                <a:solidFill>
                  <a:schemeClr val="tx2"/>
                </a:solidFill>
              </a:rPr>
              <a:t> </a:t>
            </a:r>
            <a:r>
              <a:rPr lang="en-US" dirty="0" err="1">
                <a:solidFill>
                  <a:schemeClr val="tx2"/>
                </a:solidFill>
              </a:rPr>
              <a:t>üretimlerin</a:t>
            </a:r>
            <a:r>
              <a:rPr lang="en-US" dirty="0">
                <a:solidFill>
                  <a:schemeClr val="tx2"/>
                </a:solidFill>
              </a:rPr>
              <a:t> </a:t>
            </a:r>
            <a:r>
              <a:rPr lang="en-US" dirty="0" err="1">
                <a:solidFill>
                  <a:schemeClr val="tx2"/>
                </a:solidFill>
              </a:rPr>
              <a:t>ölçüsünü</a:t>
            </a:r>
            <a:r>
              <a:rPr lang="en-US" dirty="0">
                <a:solidFill>
                  <a:schemeClr val="tx2"/>
                </a:solidFill>
              </a:rPr>
              <a:t> </a:t>
            </a:r>
            <a:r>
              <a:rPr lang="en-US" dirty="0" err="1">
                <a:solidFill>
                  <a:schemeClr val="tx2"/>
                </a:solidFill>
              </a:rPr>
              <a:t>oluştururken</a:t>
            </a:r>
            <a:r>
              <a:rPr lang="en-US" dirty="0">
                <a:solidFill>
                  <a:schemeClr val="tx2"/>
                </a:solidFill>
              </a:rPr>
              <a:t>, </a:t>
            </a:r>
            <a:r>
              <a:rPr lang="tr-TR" dirty="0">
                <a:solidFill>
                  <a:schemeClr val="tx2"/>
                </a:solidFill>
              </a:rPr>
              <a:t>GSMH </a:t>
            </a:r>
            <a:r>
              <a:rPr lang="en-US" dirty="0" err="1">
                <a:solidFill>
                  <a:schemeClr val="tx2"/>
                </a:solidFill>
              </a:rPr>
              <a:t>bir</a:t>
            </a:r>
            <a:r>
              <a:rPr lang="en-US" dirty="0">
                <a:solidFill>
                  <a:schemeClr val="tx2"/>
                </a:solidFill>
              </a:rPr>
              <a:t> </a:t>
            </a:r>
            <a:r>
              <a:rPr lang="en-US" dirty="0" err="1">
                <a:solidFill>
                  <a:schemeClr val="tx2"/>
                </a:solidFill>
              </a:rPr>
              <a:t>yıl</a:t>
            </a:r>
            <a:r>
              <a:rPr lang="en-US" dirty="0">
                <a:solidFill>
                  <a:schemeClr val="tx2"/>
                </a:solidFill>
              </a:rPr>
              <a:t> </a:t>
            </a:r>
            <a:r>
              <a:rPr lang="en-US" dirty="0" err="1">
                <a:solidFill>
                  <a:schemeClr val="tx2"/>
                </a:solidFill>
              </a:rPr>
              <a:t>içinde</a:t>
            </a:r>
            <a:r>
              <a:rPr lang="en-US" dirty="0">
                <a:solidFill>
                  <a:schemeClr val="tx2"/>
                </a:solidFill>
              </a:rPr>
              <a:t> o millet </a:t>
            </a:r>
            <a:r>
              <a:rPr lang="en-US" dirty="0" err="1">
                <a:solidFill>
                  <a:schemeClr val="tx2"/>
                </a:solidFill>
              </a:rPr>
              <a:t>tarafından</a:t>
            </a:r>
            <a:r>
              <a:rPr lang="en-US" dirty="0">
                <a:solidFill>
                  <a:schemeClr val="tx2"/>
                </a:solidFill>
              </a:rPr>
              <a:t> </a:t>
            </a:r>
            <a:r>
              <a:rPr lang="en-US" dirty="0" err="1">
                <a:solidFill>
                  <a:schemeClr val="tx2"/>
                </a:solidFill>
              </a:rPr>
              <a:t>gerçekleştirilen</a:t>
            </a:r>
            <a:r>
              <a:rPr lang="en-US" dirty="0">
                <a:solidFill>
                  <a:schemeClr val="tx2"/>
                </a:solidFill>
              </a:rPr>
              <a:t> </a:t>
            </a:r>
            <a:r>
              <a:rPr lang="en-US" dirty="0" err="1">
                <a:solidFill>
                  <a:schemeClr val="tx2"/>
                </a:solidFill>
              </a:rPr>
              <a:t>tüm</a:t>
            </a:r>
            <a:r>
              <a:rPr lang="en-US" dirty="0">
                <a:solidFill>
                  <a:schemeClr val="tx2"/>
                </a:solidFill>
              </a:rPr>
              <a:t> </a:t>
            </a:r>
            <a:r>
              <a:rPr lang="en-US" dirty="0" err="1">
                <a:solidFill>
                  <a:schemeClr val="tx2"/>
                </a:solidFill>
              </a:rPr>
              <a:t>yeni</a:t>
            </a:r>
            <a:r>
              <a:rPr lang="en-US" dirty="0">
                <a:solidFill>
                  <a:schemeClr val="tx2"/>
                </a:solidFill>
              </a:rPr>
              <a:t> </a:t>
            </a:r>
            <a:r>
              <a:rPr lang="en-US" dirty="0" err="1">
                <a:solidFill>
                  <a:schemeClr val="tx2"/>
                </a:solidFill>
              </a:rPr>
              <a:t>üretimlerin</a:t>
            </a:r>
            <a:r>
              <a:rPr lang="en-US" dirty="0">
                <a:solidFill>
                  <a:schemeClr val="tx2"/>
                </a:solidFill>
              </a:rPr>
              <a:t> </a:t>
            </a:r>
            <a:r>
              <a:rPr lang="en-US" dirty="0" err="1">
                <a:solidFill>
                  <a:schemeClr val="tx2"/>
                </a:solidFill>
              </a:rPr>
              <a:t>ölçüsüdür</a:t>
            </a:r>
            <a:r>
              <a:rPr lang="en-US" dirty="0">
                <a:solidFill>
                  <a:schemeClr val="tx2"/>
                </a:solidFill>
              </a:rPr>
              <a:t>. </a:t>
            </a:r>
            <a:endParaRPr lang="tr-TR"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endParaRPr lang="tr-TR" dirty="0">
              <a:solidFill>
                <a:schemeClr val="tx2"/>
              </a:solidFill>
            </a:endParaRPr>
          </a:p>
          <a:p>
            <a:pPr>
              <a:spcBef>
                <a:spcPct val="20000"/>
              </a:spcBef>
              <a:spcAft>
                <a:spcPts val="600"/>
              </a:spcAft>
              <a:buClr>
                <a:schemeClr val="accent2"/>
              </a:buClr>
              <a:buSzPct val="92000"/>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r>
              <a:rPr lang="en-US" dirty="0" err="1">
                <a:solidFill>
                  <a:schemeClr val="tx2"/>
                </a:solidFill>
              </a:rPr>
              <a:t>Örnek</a:t>
            </a:r>
            <a:r>
              <a:rPr lang="en-US" dirty="0">
                <a:solidFill>
                  <a:schemeClr val="tx2"/>
                </a:solidFill>
              </a:rPr>
              <a:t> </a:t>
            </a:r>
            <a:r>
              <a:rPr lang="tr-TR" dirty="0">
                <a:solidFill>
                  <a:schemeClr val="tx2"/>
                </a:solidFill>
              </a:rPr>
              <a:t>vermek gerekirse</a:t>
            </a:r>
            <a:r>
              <a:rPr lang="en-US" dirty="0">
                <a:solidFill>
                  <a:schemeClr val="tx2"/>
                </a:solidFill>
              </a:rPr>
              <a:t> </a:t>
            </a:r>
            <a:r>
              <a:rPr lang="en-US" dirty="0" err="1">
                <a:solidFill>
                  <a:schemeClr val="tx2"/>
                </a:solidFill>
              </a:rPr>
              <a:t>Sakarya’da</a:t>
            </a:r>
            <a:r>
              <a:rPr lang="en-US" dirty="0">
                <a:solidFill>
                  <a:schemeClr val="tx2"/>
                </a:solidFill>
              </a:rPr>
              <a:t> </a:t>
            </a:r>
            <a:r>
              <a:rPr lang="en-US" dirty="0" err="1">
                <a:solidFill>
                  <a:schemeClr val="tx2"/>
                </a:solidFill>
              </a:rPr>
              <a:t>bulunun</a:t>
            </a:r>
            <a:r>
              <a:rPr lang="en-US" dirty="0">
                <a:solidFill>
                  <a:schemeClr val="tx2"/>
                </a:solidFill>
              </a:rPr>
              <a:t> Toyota </a:t>
            </a:r>
            <a:r>
              <a:rPr lang="en-US" dirty="0" err="1">
                <a:solidFill>
                  <a:schemeClr val="tx2"/>
                </a:solidFill>
              </a:rPr>
              <a:t>fabrikasından</a:t>
            </a:r>
            <a:r>
              <a:rPr lang="en-US" dirty="0">
                <a:solidFill>
                  <a:schemeClr val="tx2"/>
                </a:solidFill>
              </a:rPr>
              <a:t> </a:t>
            </a:r>
            <a:r>
              <a:rPr lang="en-US" dirty="0" err="1">
                <a:solidFill>
                  <a:schemeClr val="tx2"/>
                </a:solidFill>
              </a:rPr>
              <a:t>çıkan</a:t>
            </a:r>
            <a:r>
              <a:rPr lang="en-US" dirty="0">
                <a:solidFill>
                  <a:schemeClr val="tx2"/>
                </a:solidFill>
              </a:rPr>
              <a:t> </a:t>
            </a:r>
            <a:r>
              <a:rPr lang="en-US" dirty="0" err="1">
                <a:solidFill>
                  <a:schemeClr val="tx2"/>
                </a:solidFill>
              </a:rPr>
              <a:t>üretim</a:t>
            </a:r>
            <a:r>
              <a:rPr lang="en-US" dirty="0">
                <a:solidFill>
                  <a:schemeClr val="tx2"/>
                </a:solidFill>
              </a:rPr>
              <a:t> </a:t>
            </a:r>
            <a:r>
              <a:rPr lang="en-US" dirty="0" err="1">
                <a:solidFill>
                  <a:schemeClr val="tx2"/>
                </a:solidFill>
              </a:rPr>
              <a:t>Türkiye’nin</a:t>
            </a:r>
            <a:r>
              <a:rPr lang="en-US" dirty="0">
                <a:solidFill>
                  <a:schemeClr val="tx2"/>
                </a:solidFill>
              </a:rPr>
              <a:t> </a:t>
            </a:r>
            <a:r>
              <a:rPr lang="en-US" dirty="0" err="1">
                <a:solidFill>
                  <a:schemeClr val="tx2"/>
                </a:solidFill>
              </a:rPr>
              <a:t>GSYİH’sı</a:t>
            </a:r>
            <a:r>
              <a:rPr lang="en-US" dirty="0">
                <a:solidFill>
                  <a:schemeClr val="tx2"/>
                </a:solidFill>
              </a:rPr>
              <a:t> </a:t>
            </a:r>
            <a:r>
              <a:rPr lang="en-US" dirty="0" err="1">
                <a:solidFill>
                  <a:schemeClr val="tx2"/>
                </a:solidFill>
              </a:rPr>
              <a:t>iken</a:t>
            </a:r>
            <a:r>
              <a:rPr lang="en-US" dirty="0">
                <a:solidFill>
                  <a:schemeClr val="tx2"/>
                </a:solidFill>
              </a:rPr>
              <a:t> </a:t>
            </a:r>
            <a:r>
              <a:rPr lang="en-US" dirty="0" err="1">
                <a:solidFill>
                  <a:schemeClr val="tx2"/>
                </a:solidFill>
              </a:rPr>
              <a:t>GSMH’sı</a:t>
            </a:r>
            <a:r>
              <a:rPr lang="en-US" dirty="0">
                <a:solidFill>
                  <a:schemeClr val="tx2"/>
                </a:solidFill>
              </a:rPr>
              <a:t> </a:t>
            </a:r>
            <a:r>
              <a:rPr lang="en-US" dirty="0" err="1">
                <a:solidFill>
                  <a:schemeClr val="tx2"/>
                </a:solidFill>
              </a:rPr>
              <a:t>değildir</a:t>
            </a:r>
            <a:r>
              <a:rPr lang="en-US" dirty="0">
                <a:solidFill>
                  <a:schemeClr val="tx2"/>
                </a:solidFill>
              </a:rPr>
              <a:t>. Bu </a:t>
            </a:r>
            <a:r>
              <a:rPr lang="en-US" dirty="0" err="1">
                <a:solidFill>
                  <a:schemeClr val="tx2"/>
                </a:solidFill>
              </a:rPr>
              <a:t>üretim</a:t>
            </a:r>
            <a:r>
              <a:rPr lang="en-US" dirty="0">
                <a:solidFill>
                  <a:schemeClr val="tx2"/>
                </a:solidFill>
              </a:rPr>
              <a:t> </a:t>
            </a:r>
            <a:r>
              <a:rPr lang="en-US" dirty="0" err="1">
                <a:solidFill>
                  <a:schemeClr val="tx2"/>
                </a:solidFill>
              </a:rPr>
              <a:t>Japonya’nın</a:t>
            </a:r>
            <a:r>
              <a:rPr lang="en-US" dirty="0">
                <a:solidFill>
                  <a:schemeClr val="tx2"/>
                </a:solidFill>
              </a:rPr>
              <a:t> </a:t>
            </a:r>
            <a:r>
              <a:rPr lang="en-US" dirty="0" err="1">
                <a:solidFill>
                  <a:schemeClr val="tx2"/>
                </a:solidFill>
              </a:rPr>
              <a:t>GSMH’sıdır</a:t>
            </a:r>
            <a:r>
              <a:rPr lang="en-US" dirty="0">
                <a:solidFill>
                  <a:schemeClr val="tx2"/>
                </a:solidFill>
              </a:rPr>
              <a:t>.</a:t>
            </a: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p:txBody>
      </p:sp>
    </p:spTree>
    <p:extLst>
      <p:ext uri="{BB962C8B-B14F-4D97-AF65-F5344CB8AC3E}">
        <p14:creationId xmlns:p14="http://schemas.microsoft.com/office/powerpoint/2010/main" val="1722361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2" name="Rectangle 51">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8296275" y="1419225"/>
            <a:ext cx="3081576" cy="2085869"/>
          </a:xfrm>
        </p:spPr>
        <p:txBody>
          <a:bodyPr vert="horz" lIns="91440" tIns="45720" rIns="91440" bIns="45720" rtlCol="0" anchor="b">
            <a:normAutofit fontScale="90000"/>
          </a:bodyPr>
          <a:lstStyle/>
          <a:p>
            <a:r>
              <a:rPr lang="tr-TR" sz="3600" dirty="0">
                <a:solidFill>
                  <a:srgbClr val="FFFFFF"/>
                </a:solidFill>
              </a:rPr>
              <a:t>Türkiye’nin</a:t>
            </a:r>
            <a:r>
              <a:rPr lang="en-US" sz="3600" dirty="0">
                <a:solidFill>
                  <a:srgbClr val="FFFFFF"/>
                </a:solidFill>
              </a:rPr>
              <a:t> </a:t>
            </a:r>
            <a:r>
              <a:rPr lang="tr-TR" sz="3600" dirty="0" err="1">
                <a:solidFill>
                  <a:srgbClr val="FFFFFF"/>
                </a:solidFill>
              </a:rPr>
              <a:t>gsyih</a:t>
            </a:r>
            <a:r>
              <a:rPr lang="en-US" sz="3600" dirty="0">
                <a:solidFill>
                  <a:srgbClr val="FFFFFF"/>
                </a:solidFill>
              </a:rPr>
              <a:t> VE </a:t>
            </a:r>
            <a:r>
              <a:rPr lang="tr-TR" sz="3600" dirty="0" err="1">
                <a:solidFill>
                  <a:srgbClr val="FFFFFF"/>
                </a:solidFill>
              </a:rPr>
              <a:t>gsmh</a:t>
            </a:r>
            <a:r>
              <a:rPr lang="en-US" sz="3600" dirty="0">
                <a:solidFill>
                  <a:srgbClr val="FFFFFF"/>
                </a:solidFill>
              </a:rPr>
              <a:t> GRAFİĞİ</a:t>
            </a:r>
          </a:p>
        </p:txBody>
      </p:sp>
      <p:pic>
        <p:nvPicPr>
          <p:cNvPr id="5" name="Resim 4">
            <a:extLst>
              <a:ext uri="{FF2B5EF4-FFF2-40B4-BE49-F238E27FC236}">
                <a16:creationId xmlns:a16="http://schemas.microsoft.com/office/drawing/2014/main" id="{B6C18843-3A59-4519-8199-DD633B79CBB2}"/>
              </a:ext>
            </a:extLst>
          </p:cNvPr>
          <p:cNvPicPr>
            <a:picLocks noChangeAspect="1"/>
          </p:cNvPicPr>
          <p:nvPr/>
        </p:nvPicPr>
        <p:blipFill>
          <a:blip r:embed="rId3"/>
          <a:stretch>
            <a:fillRect/>
          </a:stretch>
        </p:blipFill>
        <p:spPr>
          <a:xfrm>
            <a:off x="265814" y="787992"/>
            <a:ext cx="7044600" cy="2854376"/>
          </a:xfrm>
          <a:prstGeom prst="rect">
            <a:avLst/>
          </a:prstGeom>
        </p:spPr>
      </p:pic>
      <p:pic>
        <p:nvPicPr>
          <p:cNvPr id="8" name="Resim 7">
            <a:extLst>
              <a:ext uri="{FF2B5EF4-FFF2-40B4-BE49-F238E27FC236}">
                <a16:creationId xmlns:a16="http://schemas.microsoft.com/office/drawing/2014/main" id="{E108E667-81CD-4D0D-87E8-945A3C2B0BE8}"/>
              </a:ext>
            </a:extLst>
          </p:cNvPr>
          <p:cNvPicPr>
            <a:picLocks noChangeAspect="1"/>
          </p:cNvPicPr>
          <p:nvPr/>
        </p:nvPicPr>
        <p:blipFill>
          <a:blip r:embed="rId4"/>
          <a:stretch>
            <a:fillRect/>
          </a:stretch>
        </p:blipFill>
        <p:spPr>
          <a:xfrm>
            <a:off x="883252" y="3807217"/>
            <a:ext cx="7044600" cy="2891440"/>
          </a:xfrm>
          <a:prstGeom prst="rect">
            <a:avLst/>
          </a:prstGeom>
        </p:spPr>
      </p:pic>
    </p:spTree>
    <p:extLst>
      <p:ext uri="{BB962C8B-B14F-4D97-AF65-F5344CB8AC3E}">
        <p14:creationId xmlns:p14="http://schemas.microsoft.com/office/powerpoint/2010/main" val="3493233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6FAEFF-8EFA-4993-A27D-4BB9461FDFFF}"/>
              </a:ext>
            </a:extLst>
          </p:cNvPr>
          <p:cNvSpPr>
            <a:spLocks noGrp="1"/>
          </p:cNvSpPr>
          <p:nvPr>
            <p:ph type="title"/>
          </p:nvPr>
        </p:nvSpPr>
        <p:spPr/>
        <p:txBody>
          <a:bodyPr/>
          <a:lstStyle/>
          <a:p>
            <a:r>
              <a:rPr lang="tr-TR" dirty="0"/>
              <a:t>Mevsim ve Takvim Etkisinden Arındırma</a:t>
            </a:r>
            <a:br>
              <a:rPr lang="tr-TR" dirty="0"/>
            </a:br>
            <a:endParaRPr lang="tr-TR" dirty="0"/>
          </a:p>
        </p:txBody>
      </p:sp>
      <p:sp>
        <p:nvSpPr>
          <p:cNvPr id="3" name="İçerik Yer Tutucusu 2">
            <a:extLst>
              <a:ext uri="{FF2B5EF4-FFF2-40B4-BE49-F238E27FC236}">
                <a16:creationId xmlns:a16="http://schemas.microsoft.com/office/drawing/2014/main" id="{1E560C6B-60FC-4C08-AC1E-0C9348528CAC}"/>
              </a:ext>
            </a:extLst>
          </p:cNvPr>
          <p:cNvSpPr>
            <a:spLocks noGrp="1"/>
          </p:cNvSpPr>
          <p:nvPr>
            <p:ph idx="1"/>
          </p:nvPr>
        </p:nvSpPr>
        <p:spPr>
          <a:xfrm>
            <a:off x="581192" y="1829621"/>
            <a:ext cx="11029615" cy="3678303"/>
          </a:xfrm>
        </p:spPr>
        <p:txBody>
          <a:bodyPr>
            <a:normAutofit/>
          </a:bodyPr>
          <a:lstStyle/>
          <a:p>
            <a:r>
              <a:rPr lang="tr-TR" dirty="0"/>
              <a:t>Her yılın aynı dönemlerinde tekrar eden periyodik hareketler mevsimsellik olarak adlandırılabilir. Takvim etkisi ise bir dönemdeki çalışılan gün sayısı değişimi gibi etkiler nedeniyle oluşabilecek hareketleri içermektedir. Verilerdeki eğilimleri daha iyi değerlendirebilmek ve ardışık dönemleri karşılaştırabilmek için istatistiki yöntemlerle seriler mevsim ve takvim etkilerinden arındırılmaktadır.</a:t>
            </a:r>
          </a:p>
        </p:txBody>
      </p:sp>
    </p:spTree>
    <p:extLst>
      <p:ext uri="{BB962C8B-B14F-4D97-AF65-F5344CB8AC3E}">
        <p14:creationId xmlns:p14="http://schemas.microsoft.com/office/powerpoint/2010/main" val="96132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959157" y="1113764"/>
            <a:ext cx="3269749" cy="4624327"/>
          </a:xfrm>
        </p:spPr>
        <p:txBody>
          <a:bodyPr vert="horz" lIns="91440" tIns="45720" rIns="91440" bIns="45720" rtlCol="0" anchor="ctr">
            <a:normAutofit/>
          </a:bodyPr>
          <a:lstStyle/>
          <a:p>
            <a:r>
              <a:rPr lang="en-US" sz="3200">
                <a:solidFill>
                  <a:srgbClr val="FFFFFF"/>
                </a:solidFill>
              </a:rPr>
              <a:t>GSYİH ÖNEMİ ÜZERİNE</a:t>
            </a:r>
          </a:p>
        </p:txBody>
      </p:sp>
      <p:sp>
        <p:nvSpPr>
          <p:cNvPr id="7" name="Metin kutusu 6">
            <a:extLst>
              <a:ext uri="{FF2B5EF4-FFF2-40B4-BE49-F238E27FC236}">
                <a16:creationId xmlns:a16="http://schemas.microsoft.com/office/drawing/2014/main" id="{BCE8ABC7-DECE-4349-917A-D894ED02B390}"/>
              </a:ext>
            </a:extLst>
          </p:cNvPr>
          <p:cNvSpPr txBox="1"/>
          <p:nvPr/>
        </p:nvSpPr>
        <p:spPr>
          <a:xfrm>
            <a:off x="5155905" y="1113764"/>
            <a:ext cx="6108179" cy="4624327"/>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Reel GSYİH </a:t>
            </a:r>
            <a:r>
              <a:rPr lang="en-US" dirty="0" err="1">
                <a:solidFill>
                  <a:schemeClr val="tx2"/>
                </a:solidFill>
              </a:rPr>
              <a:t>arttıkça</a:t>
            </a:r>
            <a:r>
              <a:rPr lang="en-US" dirty="0">
                <a:solidFill>
                  <a:schemeClr val="tx2"/>
                </a:solidFill>
              </a:rPr>
              <a:t> </a:t>
            </a:r>
            <a:r>
              <a:rPr lang="en-US" dirty="0" err="1">
                <a:solidFill>
                  <a:schemeClr val="tx2"/>
                </a:solidFill>
              </a:rPr>
              <a:t>toplumsal</a:t>
            </a:r>
            <a:r>
              <a:rPr lang="en-US" dirty="0">
                <a:solidFill>
                  <a:schemeClr val="tx2"/>
                </a:solidFill>
              </a:rPr>
              <a:t> </a:t>
            </a:r>
            <a:r>
              <a:rPr lang="en-US" dirty="0" err="1">
                <a:solidFill>
                  <a:schemeClr val="tx2"/>
                </a:solidFill>
              </a:rPr>
              <a:t>faydada</a:t>
            </a:r>
            <a:r>
              <a:rPr lang="en-US" dirty="0">
                <a:solidFill>
                  <a:schemeClr val="tx2"/>
                </a:solidFill>
              </a:rPr>
              <a:t> </a:t>
            </a:r>
            <a:r>
              <a:rPr lang="en-US" dirty="0" err="1">
                <a:solidFill>
                  <a:schemeClr val="tx2"/>
                </a:solidFill>
              </a:rPr>
              <a:t>artmış</a:t>
            </a:r>
            <a:r>
              <a:rPr lang="en-US" dirty="0">
                <a:solidFill>
                  <a:schemeClr val="tx2"/>
                </a:solidFill>
              </a:rPr>
              <a:t> </a:t>
            </a:r>
            <a:r>
              <a:rPr lang="en-US" dirty="0" err="1">
                <a:solidFill>
                  <a:schemeClr val="tx2"/>
                </a:solidFill>
              </a:rPr>
              <a:t>olur</a:t>
            </a:r>
            <a:r>
              <a:rPr lang="en-US" dirty="0">
                <a:solidFill>
                  <a:schemeClr val="tx2"/>
                </a:solidFill>
              </a:rPr>
              <a:t>. </a:t>
            </a:r>
            <a:r>
              <a:rPr lang="en-US" dirty="0" err="1">
                <a:solidFill>
                  <a:schemeClr val="tx2"/>
                </a:solidFill>
              </a:rPr>
              <a:t>Enflasyon</a:t>
            </a:r>
            <a:r>
              <a:rPr lang="en-US" dirty="0">
                <a:solidFill>
                  <a:schemeClr val="tx2"/>
                </a:solidFill>
              </a:rPr>
              <a:t> </a:t>
            </a:r>
            <a:r>
              <a:rPr lang="en-US" dirty="0" err="1">
                <a:solidFill>
                  <a:schemeClr val="tx2"/>
                </a:solidFill>
              </a:rPr>
              <a:t>azalmasıyla</a:t>
            </a:r>
            <a:r>
              <a:rPr lang="en-US" dirty="0">
                <a:solidFill>
                  <a:schemeClr val="tx2"/>
                </a:solidFill>
              </a:rPr>
              <a:t> </a:t>
            </a:r>
            <a:r>
              <a:rPr lang="en-US" dirty="0" err="1">
                <a:solidFill>
                  <a:schemeClr val="tx2"/>
                </a:solidFill>
              </a:rPr>
              <a:t>dar</a:t>
            </a:r>
            <a:r>
              <a:rPr lang="en-US" dirty="0">
                <a:solidFill>
                  <a:schemeClr val="tx2"/>
                </a:solidFill>
              </a:rPr>
              <a:t> </a:t>
            </a:r>
            <a:r>
              <a:rPr lang="en-US" dirty="0" err="1">
                <a:solidFill>
                  <a:schemeClr val="tx2"/>
                </a:solidFill>
              </a:rPr>
              <a:t>gelirli</a:t>
            </a:r>
            <a:r>
              <a:rPr lang="en-US" dirty="0">
                <a:solidFill>
                  <a:schemeClr val="tx2"/>
                </a:solidFill>
              </a:rPr>
              <a:t> </a:t>
            </a:r>
            <a:r>
              <a:rPr lang="en-US" dirty="0" err="1">
                <a:solidFill>
                  <a:schemeClr val="tx2"/>
                </a:solidFill>
              </a:rPr>
              <a:t>hanelerin</a:t>
            </a:r>
            <a:r>
              <a:rPr lang="en-US" dirty="0">
                <a:solidFill>
                  <a:schemeClr val="tx2"/>
                </a:solidFill>
              </a:rPr>
              <a:t> </a:t>
            </a:r>
            <a:r>
              <a:rPr lang="en-US" dirty="0" err="1">
                <a:solidFill>
                  <a:schemeClr val="tx2"/>
                </a:solidFill>
              </a:rPr>
              <a:t>yiyecek</a:t>
            </a:r>
            <a:r>
              <a:rPr lang="en-US" dirty="0">
                <a:solidFill>
                  <a:schemeClr val="tx2"/>
                </a:solidFill>
              </a:rPr>
              <a:t>, </a:t>
            </a:r>
            <a:r>
              <a:rPr lang="en-US" dirty="0" err="1">
                <a:solidFill>
                  <a:schemeClr val="tx2"/>
                </a:solidFill>
              </a:rPr>
              <a:t>sığınma</a:t>
            </a:r>
            <a:r>
              <a:rPr lang="en-US" dirty="0">
                <a:solidFill>
                  <a:schemeClr val="tx2"/>
                </a:solidFill>
              </a:rPr>
              <a:t> </a:t>
            </a:r>
            <a:r>
              <a:rPr lang="en-US" dirty="0" err="1">
                <a:solidFill>
                  <a:schemeClr val="tx2"/>
                </a:solidFill>
              </a:rPr>
              <a:t>ve</a:t>
            </a:r>
            <a:r>
              <a:rPr lang="en-US" dirty="0">
                <a:solidFill>
                  <a:schemeClr val="tx2"/>
                </a:solidFill>
              </a:rPr>
              <a:t> </a:t>
            </a:r>
            <a:r>
              <a:rPr lang="en-US" dirty="0" err="1">
                <a:solidFill>
                  <a:schemeClr val="tx2"/>
                </a:solidFill>
              </a:rPr>
              <a:t>güvenlik</a:t>
            </a:r>
            <a:r>
              <a:rPr lang="en-US" dirty="0">
                <a:solidFill>
                  <a:schemeClr val="tx2"/>
                </a:solidFill>
              </a:rPr>
              <a:t> </a:t>
            </a:r>
            <a:r>
              <a:rPr lang="en-US" dirty="0" err="1">
                <a:solidFill>
                  <a:schemeClr val="tx2"/>
                </a:solidFill>
              </a:rPr>
              <a:t>ihtiyacını</a:t>
            </a:r>
            <a:r>
              <a:rPr lang="en-US" dirty="0">
                <a:solidFill>
                  <a:schemeClr val="tx2"/>
                </a:solidFill>
              </a:rPr>
              <a:t> </a:t>
            </a:r>
            <a:r>
              <a:rPr lang="en-US" dirty="0" err="1">
                <a:solidFill>
                  <a:schemeClr val="tx2"/>
                </a:solidFill>
              </a:rPr>
              <a:t>karşılaması</a:t>
            </a:r>
            <a:r>
              <a:rPr lang="en-US" dirty="0">
                <a:solidFill>
                  <a:schemeClr val="tx2"/>
                </a:solidFill>
              </a:rPr>
              <a:t> da </a:t>
            </a:r>
            <a:r>
              <a:rPr lang="en-US" dirty="0" err="1">
                <a:solidFill>
                  <a:schemeClr val="tx2"/>
                </a:solidFill>
              </a:rPr>
              <a:t>artmış</a:t>
            </a:r>
            <a:r>
              <a:rPr lang="en-US" dirty="0">
                <a:solidFill>
                  <a:schemeClr val="tx2"/>
                </a:solidFill>
              </a:rPr>
              <a:t> </a:t>
            </a:r>
            <a:r>
              <a:rPr lang="en-US" dirty="0" err="1">
                <a:solidFill>
                  <a:schemeClr val="tx2"/>
                </a:solidFill>
              </a:rPr>
              <a:t>olur</a:t>
            </a:r>
            <a:r>
              <a:rPr lang="en-US" dirty="0">
                <a:solidFill>
                  <a:schemeClr val="tx2"/>
                </a:solidFill>
              </a:rPr>
              <a:t>. </a:t>
            </a:r>
            <a:endParaRPr lang="tr-TR"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Bunun </a:t>
            </a:r>
            <a:r>
              <a:rPr lang="en-US" dirty="0" err="1">
                <a:solidFill>
                  <a:schemeClr val="tx2"/>
                </a:solidFill>
              </a:rPr>
              <a:t>yanında</a:t>
            </a:r>
            <a:r>
              <a:rPr lang="en-US" dirty="0">
                <a:solidFill>
                  <a:schemeClr val="tx2"/>
                </a:solidFill>
              </a:rPr>
              <a:t> </a:t>
            </a:r>
            <a:r>
              <a:rPr lang="en-US" dirty="0" err="1">
                <a:solidFill>
                  <a:schemeClr val="tx2"/>
                </a:solidFill>
              </a:rPr>
              <a:t>işsizlikte</a:t>
            </a:r>
            <a:r>
              <a:rPr lang="en-US" dirty="0">
                <a:solidFill>
                  <a:schemeClr val="tx2"/>
                </a:solidFill>
              </a:rPr>
              <a:t> </a:t>
            </a:r>
            <a:r>
              <a:rPr lang="en-US" dirty="0" err="1">
                <a:solidFill>
                  <a:schemeClr val="tx2"/>
                </a:solidFill>
              </a:rPr>
              <a:t>azalır</a:t>
            </a:r>
            <a:r>
              <a:rPr lang="en-US" dirty="0">
                <a:solidFill>
                  <a:schemeClr val="tx2"/>
                </a:solidFill>
              </a:rPr>
              <a:t> </a:t>
            </a:r>
            <a:r>
              <a:rPr lang="en-US" dirty="0" err="1">
                <a:solidFill>
                  <a:schemeClr val="tx2"/>
                </a:solidFill>
              </a:rPr>
              <a:t>ve</a:t>
            </a:r>
            <a:r>
              <a:rPr lang="en-US" dirty="0">
                <a:solidFill>
                  <a:schemeClr val="tx2"/>
                </a:solidFill>
              </a:rPr>
              <a:t> </a:t>
            </a:r>
            <a:r>
              <a:rPr lang="en-US" dirty="0" err="1">
                <a:solidFill>
                  <a:schemeClr val="tx2"/>
                </a:solidFill>
              </a:rPr>
              <a:t>ortalama</a:t>
            </a:r>
            <a:r>
              <a:rPr lang="en-US" dirty="0">
                <a:solidFill>
                  <a:schemeClr val="tx2"/>
                </a:solidFill>
              </a:rPr>
              <a:t> </a:t>
            </a:r>
            <a:r>
              <a:rPr lang="en-US" dirty="0" err="1">
                <a:solidFill>
                  <a:schemeClr val="tx2"/>
                </a:solidFill>
              </a:rPr>
              <a:t>yaşam</a:t>
            </a:r>
            <a:r>
              <a:rPr lang="en-US" dirty="0">
                <a:solidFill>
                  <a:schemeClr val="tx2"/>
                </a:solidFill>
              </a:rPr>
              <a:t> </a:t>
            </a:r>
            <a:r>
              <a:rPr lang="en-US" dirty="0" err="1">
                <a:solidFill>
                  <a:schemeClr val="tx2"/>
                </a:solidFill>
              </a:rPr>
              <a:t>süresi</a:t>
            </a:r>
            <a:r>
              <a:rPr lang="en-US" dirty="0">
                <a:solidFill>
                  <a:schemeClr val="tx2"/>
                </a:solidFill>
              </a:rPr>
              <a:t> </a:t>
            </a:r>
            <a:r>
              <a:rPr lang="en-US" dirty="0" err="1">
                <a:solidFill>
                  <a:schemeClr val="tx2"/>
                </a:solidFill>
              </a:rPr>
              <a:t>artar</a:t>
            </a:r>
            <a:r>
              <a:rPr lang="en-US" dirty="0">
                <a:solidFill>
                  <a:schemeClr val="tx2"/>
                </a:solidFill>
              </a:rPr>
              <a:t>. </a:t>
            </a:r>
            <a:r>
              <a:rPr lang="en-US" dirty="0" err="1">
                <a:solidFill>
                  <a:schemeClr val="tx2"/>
                </a:solidFill>
              </a:rPr>
              <a:t>Sonuç</a:t>
            </a:r>
            <a:r>
              <a:rPr lang="en-US" dirty="0">
                <a:solidFill>
                  <a:schemeClr val="tx2"/>
                </a:solidFill>
              </a:rPr>
              <a:t> </a:t>
            </a:r>
            <a:r>
              <a:rPr lang="en-US" dirty="0" err="1">
                <a:solidFill>
                  <a:schemeClr val="tx2"/>
                </a:solidFill>
              </a:rPr>
              <a:t>olarak</a:t>
            </a:r>
            <a:r>
              <a:rPr lang="en-US" dirty="0">
                <a:solidFill>
                  <a:schemeClr val="tx2"/>
                </a:solidFill>
              </a:rPr>
              <a:t> </a:t>
            </a:r>
            <a:r>
              <a:rPr lang="en-US" dirty="0" err="1">
                <a:solidFill>
                  <a:schemeClr val="tx2"/>
                </a:solidFill>
              </a:rPr>
              <a:t>bakarsak</a:t>
            </a:r>
            <a:r>
              <a:rPr lang="en-US" dirty="0">
                <a:solidFill>
                  <a:schemeClr val="tx2"/>
                </a:solidFill>
              </a:rPr>
              <a:t> reel </a:t>
            </a:r>
            <a:r>
              <a:rPr lang="en-US" dirty="0" err="1">
                <a:solidFill>
                  <a:schemeClr val="tx2"/>
                </a:solidFill>
              </a:rPr>
              <a:t>GSYİH’nın</a:t>
            </a:r>
            <a:r>
              <a:rPr lang="en-US" dirty="0">
                <a:solidFill>
                  <a:schemeClr val="tx2"/>
                </a:solidFill>
              </a:rPr>
              <a:t> </a:t>
            </a:r>
            <a:r>
              <a:rPr lang="en-US" dirty="0" err="1">
                <a:solidFill>
                  <a:schemeClr val="tx2"/>
                </a:solidFill>
              </a:rPr>
              <a:t>artması</a:t>
            </a:r>
            <a:r>
              <a:rPr lang="en-US" dirty="0">
                <a:solidFill>
                  <a:schemeClr val="tx2"/>
                </a:solidFill>
              </a:rPr>
              <a:t> </a:t>
            </a:r>
            <a:r>
              <a:rPr lang="en-US" dirty="0" err="1">
                <a:solidFill>
                  <a:schemeClr val="tx2"/>
                </a:solidFill>
              </a:rPr>
              <a:t>demek</a:t>
            </a:r>
            <a:r>
              <a:rPr lang="en-US" dirty="0">
                <a:solidFill>
                  <a:schemeClr val="tx2"/>
                </a:solidFill>
              </a:rPr>
              <a:t> </a:t>
            </a:r>
            <a:r>
              <a:rPr lang="en-US" dirty="0" err="1">
                <a:solidFill>
                  <a:schemeClr val="tx2"/>
                </a:solidFill>
              </a:rPr>
              <a:t>refahın</a:t>
            </a:r>
            <a:r>
              <a:rPr lang="en-US" dirty="0">
                <a:solidFill>
                  <a:schemeClr val="tx2"/>
                </a:solidFill>
              </a:rPr>
              <a:t> </a:t>
            </a:r>
            <a:r>
              <a:rPr lang="en-US" dirty="0" err="1">
                <a:solidFill>
                  <a:schemeClr val="tx2"/>
                </a:solidFill>
              </a:rPr>
              <a:t>artması</a:t>
            </a:r>
            <a:r>
              <a:rPr lang="en-US" dirty="0">
                <a:solidFill>
                  <a:schemeClr val="tx2"/>
                </a:solidFill>
              </a:rPr>
              <a:t> </a:t>
            </a:r>
            <a:r>
              <a:rPr lang="en-US" dirty="0" err="1">
                <a:solidFill>
                  <a:schemeClr val="tx2"/>
                </a:solidFill>
              </a:rPr>
              <a:t>demektir</a:t>
            </a:r>
            <a:r>
              <a:rPr lang="en-US" dirty="0">
                <a:solidFill>
                  <a:schemeClr val="tx2"/>
                </a:solidFill>
              </a:rPr>
              <a:t>. </a:t>
            </a:r>
            <a:endParaRPr lang="tr-TR"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r>
              <a:rPr lang="en-US" dirty="0" err="1">
                <a:solidFill>
                  <a:schemeClr val="tx2"/>
                </a:solidFill>
              </a:rPr>
              <a:t>Tabiki</a:t>
            </a:r>
            <a:r>
              <a:rPr lang="en-US" dirty="0">
                <a:solidFill>
                  <a:schemeClr val="tx2"/>
                </a:solidFill>
              </a:rPr>
              <a:t> </a:t>
            </a:r>
            <a:r>
              <a:rPr lang="en-US" dirty="0" err="1">
                <a:solidFill>
                  <a:schemeClr val="tx2"/>
                </a:solidFill>
              </a:rPr>
              <a:t>bunun</a:t>
            </a:r>
            <a:r>
              <a:rPr lang="en-US" dirty="0">
                <a:solidFill>
                  <a:schemeClr val="tx2"/>
                </a:solidFill>
              </a:rPr>
              <a:t> </a:t>
            </a:r>
            <a:r>
              <a:rPr lang="en-US" dirty="0" err="1">
                <a:solidFill>
                  <a:schemeClr val="tx2"/>
                </a:solidFill>
              </a:rPr>
              <a:t>olması</a:t>
            </a:r>
            <a:r>
              <a:rPr lang="en-US" dirty="0">
                <a:solidFill>
                  <a:schemeClr val="tx2"/>
                </a:solidFill>
              </a:rPr>
              <a:t> </a:t>
            </a:r>
            <a:r>
              <a:rPr lang="en-US" dirty="0" err="1">
                <a:solidFill>
                  <a:schemeClr val="tx2"/>
                </a:solidFill>
              </a:rPr>
              <a:t>için</a:t>
            </a:r>
            <a:r>
              <a:rPr lang="en-US" dirty="0">
                <a:solidFill>
                  <a:schemeClr val="tx2"/>
                </a:solidFill>
              </a:rPr>
              <a:t> </a:t>
            </a:r>
            <a:r>
              <a:rPr lang="en-US" dirty="0" err="1">
                <a:solidFill>
                  <a:schemeClr val="tx2"/>
                </a:solidFill>
              </a:rPr>
              <a:t>Kişi</a:t>
            </a:r>
            <a:r>
              <a:rPr lang="en-US" dirty="0">
                <a:solidFill>
                  <a:schemeClr val="tx2"/>
                </a:solidFill>
              </a:rPr>
              <a:t> </a:t>
            </a:r>
            <a:r>
              <a:rPr lang="en-US" dirty="0" err="1">
                <a:solidFill>
                  <a:schemeClr val="tx2"/>
                </a:solidFill>
              </a:rPr>
              <a:t>Başına</a:t>
            </a:r>
            <a:r>
              <a:rPr lang="en-US" dirty="0">
                <a:solidFill>
                  <a:schemeClr val="tx2"/>
                </a:solidFill>
              </a:rPr>
              <a:t> </a:t>
            </a:r>
            <a:r>
              <a:rPr lang="en-US" dirty="0" err="1">
                <a:solidFill>
                  <a:schemeClr val="tx2"/>
                </a:solidFill>
              </a:rPr>
              <a:t>düşen</a:t>
            </a:r>
            <a:r>
              <a:rPr lang="en-US" dirty="0">
                <a:solidFill>
                  <a:schemeClr val="tx2"/>
                </a:solidFill>
              </a:rPr>
              <a:t> </a:t>
            </a:r>
            <a:r>
              <a:rPr lang="en-US" dirty="0" err="1">
                <a:solidFill>
                  <a:schemeClr val="tx2"/>
                </a:solidFill>
              </a:rPr>
              <a:t>GSYİH’nın</a:t>
            </a:r>
            <a:r>
              <a:rPr lang="en-US" dirty="0">
                <a:solidFill>
                  <a:schemeClr val="tx2"/>
                </a:solidFill>
              </a:rPr>
              <a:t> </a:t>
            </a:r>
            <a:r>
              <a:rPr lang="en-US" dirty="0" err="1">
                <a:solidFill>
                  <a:schemeClr val="tx2"/>
                </a:solidFill>
              </a:rPr>
              <a:t>tek</a:t>
            </a:r>
            <a:r>
              <a:rPr lang="en-US" dirty="0">
                <a:solidFill>
                  <a:schemeClr val="tx2"/>
                </a:solidFill>
              </a:rPr>
              <a:t> </a:t>
            </a:r>
            <a:r>
              <a:rPr lang="en-US" dirty="0" err="1">
                <a:solidFill>
                  <a:schemeClr val="tx2"/>
                </a:solidFill>
              </a:rPr>
              <a:t>bir</a:t>
            </a:r>
            <a:r>
              <a:rPr lang="en-US" dirty="0">
                <a:solidFill>
                  <a:schemeClr val="tx2"/>
                </a:solidFill>
              </a:rPr>
              <a:t> </a:t>
            </a:r>
            <a:r>
              <a:rPr lang="en-US" dirty="0" err="1">
                <a:solidFill>
                  <a:schemeClr val="tx2"/>
                </a:solidFill>
              </a:rPr>
              <a:t>elde</a:t>
            </a:r>
            <a:r>
              <a:rPr lang="en-US" dirty="0">
                <a:solidFill>
                  <a:schemeClr val="tx2"/>
                </a:solidFill>
              </a:rPr>
              <a:t> </a:t>
            </a:r>
            <a:r>
              <a:rPr lang="en-US" dirty="0" err="1">
                <a:solidFill>
                  <a:schemeClr val="tx2"/>
                </a:solidFill>
              </a:rPr>
              <a:t>değil</a:t>
            </a:r>
            <a:r>
              <a:rPr lang="en-US" dirty="0">
                <a:solidFill>
                  <a:schemeClr val="tx2"/>
                </a:solidFill>
              </a:rPr>
              <a:t> </a:t>
            </a:r>
            <a:r>
              <a:rPr lang="en-US" dirty="0" err="1">
                <a:solidFill>
                  <a:schemeClr val="tx2"/>
                </a:solidFill>
              </a:rPr>
              <a:t>toplumun</a:t>
            </a:r>
            <a:r>
              <a:rPr lang="en-US" dirty="0">
                <a:solidFill>
                  <a:schemeClr val="tx2"/>
                </a:solidFill>
              </a:rPr>
              <a:t> </a:t>
            </a:r>
            <a:r>
              <a:rPr lang="en-US" dirty="0" err="1">
                <a:solidFill>
                  <a:schemeClr val="tx2"/>
                </a:solidFill>
              </a:rPr>
              <a:t>geniş</a:t>
            </a:r>
            <a:r>
              <a:rPr lang="en-US" dirty="0">
                <a:solidFill>
                  <a:schemeClr val="tx2"/>
                </a:solidFill>
              </a:rPr>
              <a:t> </a:t>
            </a:r>
            <a:r>
              <a:rPr lang="en-US" dirty="0" err="1">
                <a:solidFill>
                  <a:schemeClr val="tx2"/>
                </a:solidFill>
              </a:rPr>
              <a:t>kesimine</a:t>
            </a:r>
            <a:r>
              <a:rPr lang="en-US" dirty="0">
                <a:solidFill>
                  <a:schemeClr val="tx2"/>
                </a:solidFill>
              </a:rPr>
              <a:t> </a:t>
            </a:r>
            <a:r>
              <a:rPr lang="en-US" dirty="0" err="1">
                <a:solidFill>
                  <a:schemeClr val="tx2"/>
                </a:solidFill>
              </a:rPr>
              <a:t>adil</a:t>
            </a:r>
            <a:r>
              <a:rPr lang="en-US" dirty="0">
                <a:solidFill>
                  <a:schemeClr val="tx2"/>
                </a:solidFill>
              </a:rPr>
              <a:t> </a:t>
            </a:r>
            <a:r>
              <a:rPr lang="en-US" dirty="0" err="1">
                <a:solidFill>
                  <a:schemeClr val="tx2"/>
                </a:solidFill>
              </a:rPr>
              <a:t>dağıtılması</a:t>
            </a:r>
            <a:r>
              <a:rPr lang="en-US" dirty="0">
                <a:solidFill>
                  <a:schemeClr val="tx2"/>
                </a:solidFill>
              </a:rPr>
              <a:t> </a:t>
            </a:r>
            <a:r>
              <a:rPr lang="en-US" dirty="0" err="1">
                <a:solidFill>
                  <a:schemeClr val="tx2"/>
                </a:solidFill>
              </a:rPr>
              <a:t>önemlidir</a:t>
            </a:r>
            <a:r>
              <a:rPr lang="en-US" dirty="0">
                <a:solidFill>
                  <a:schemeClr val="tx2"/>
                </a:solidFill>
              </a:rPr>
              <a:t>. </a:t>
            </a:r>
            <a:r>
              <a:rPr lang="en-US" dirty="0" err="1">
                <a:solidFill>
                  <a:schemeClr val="tx2"/>
                </a:solidFill>
              </a:rPr>
              <a:t>Çin</a:t>
            </a:r>
            <a:r>
              <a:rPr lang="en-US" dirty="0">
                <a:solidFill>
                  <a:schemeClr val="tx2"/>
                </a:solidFill>
              </a:rPr>
              <a:t> </a:t>
            </a:r>
            <a:r>
              <a:rPr lang="en-US" dirty="0" err="1">
                <a:solidFill>
                  <a:schemeClr val="tx2"/>
                </a:solidFill>
              </a:rPr>
              <a:t>Dünyanın</a:t>
            </a:r>
            <a:r>
              <a:rPr lang="en-US" dirty="0">
                <a:solidFill>
                  <a:schemeClr val="tx2"/>
                </a:solidFill>
              </a:rPr>
              <a:t> </a:t>
            </a:r>
            <a:r>
              <a:rPr lang="en-US" dirty="0" err="1">
                <a:solidFill>
                  <a:schemeClr val="tx2"/>
                </a:solidFill>
              </a:rPr>
              <a:t>en</a:t>
            </a:r>
            <a:r>
              <a:rPr lang="en-US" dirty="0">
                <a:solidFill>
                  <a:schemeClr val="tx2"/>
                </a:solidFill>
              </a:rPr>
              <a:t> </a:t>
            </a:r>
            <a:r>
              <a:rPr lang="en-US" dirty="0" err="1">
                <a:solidFill>
                  <a:schemeClr val="tx2"/>
                </a:solidFill>
              </a:rPr>
              <a:t>büyük</a:t>
            </a:r>
            <a:r>
              <a:rPr lang="en-US" dirty="0">
                <a:solidFill>
                  <a:schemeClr val="tx2"/>
                </a:solidFill>
              </a:rPr>
              <a:t> </a:t>
            </a:r>
            <a:r>
              <a:rPr lang="en-US" dirty="0" err="1">
                <a:solidFill>
                  <a:schemeClr val="tx2"/>
                </a:solidFill>
              </a:rPr>
              <a:t>ekonomisiyken</a:t>
            </a:r>
            <a:r>
              <a:rPr lang="en-US" dirty="0">
                <a:solidFill>
                  <a:schemeClr val="tx2"/>
                </a:solidFill>
              </a:rPr>
              <a:t> </a:t>
            </a:r>
            <a:r>
              <a:rPr lang="en-US" dirty="0" err="1">
                <a:solidFill>
                  <a:schemeClr val="tx2"/>
                </a:solidFill>
              </a:rPr>
              <a:t>halkı</a:t>
            </a:r>
            <a:r>
              <a:rPr lang="en-US" dirty="0">
                <a:solidFill>
                  <a:schemeClr val="tx2"/>
                </a:solidFill>
              </a:rPr>
              <a:t> </a:t>
            </a:r>
            <a:r>
              <a:rPr lang="en-US" dirty="0" err="1">
                <a:solidFill>
                  <a:schemeClr val="tx2"/>
                </a:solidFill>
              </a:rPr>
              <a:t>sefalet</a:t>
            </a:r>
            <a:r>
              <a:rPr lang="en-US" dirty="0">
                <a:solidFill>
                  <a:schemeClr val="tx2"/>
                </a:solidFill>
              </a:rPr>
              <a:t> </a:t>
            </a:r>
            <a:r>
              <a:rPr lang="en-US" dirty="0" err="1">
                <a:solidFill>
                  <a:schemeClr val="tx2"/>
                </a:solidFill>
              </a:rPr>
              <a:t>ve</a:t>
            </a:r>
            <a:r>
              <a:rPr lang="en-US" dirty="0">
                <a:solidFill>
                  <a:schemeClr val="tx2"/>
                </a:solidFill>
              </a:rPr>
              <a:t> </a:t>
            </a:r>
            <a:r>
              <a:rPr lang="en-US" dirty="0" err="1">
                <a:solidFill>
                  <a:schemeClr val="tx2"/>
                </a:solidFill>
              </a:rPr>
              <a:t>yokluk</a:t>
            </a:r>
            <a:r>
              <a:rPr lang="en-US" dirty="0">
                <a:solidFill>
                  <a:schemeClr val="tx2"/>
                </a:solidFill>
              </a:rPr>
              <a:t> </a:t>
            </a:r>
            <a:r>
              <a:rPr lang="en-US" dirty="0" err="1">
                <a:solidFill>
                  <a:schemeClr val="tx2"/>
                </a:solidFill>
              </a:rPr>
              <a:t>içindedir</a:t>
            </a:r>
            <a:r>
              <a:rPr lang="en-US" dirty="0">
                <a:solidFill>
                  <a:schemeClr val="tx2"/>
                </a:solidFill>
              </a:rPr>
              <a:t>.</a:t>
            </a:r>
          </a:p>
          <a:p>
            <a:pPr>
              <a:spcBef>
                <a:spcPct val="20000"/>
              </a:spcBef>
              <a:spcAft>
                <a:spcPts val="600"/>
              </a:spcAft>
              <a:buClr>
                <a:schemeClr val="accent2"/>
              </a:buClr>
              <a:buSzPct val="92000"/>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p:txBody>
      </p:sp>
    </p:spTree>
    <p:extLst>
      <p:ext uri="{BB962C8B-B14F-4D97-AF65-F5344CB8AC3E}">
        <p14:creationId xmlns:p14="http://schemas.microsoft.com/office/powerpoint/2010/main" val="129596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AB344090-8EA4-4670-923B-667315DF525F}"/>
              </a:ext>
            </a:extLst>
          </p:cNvPr>
          <p:cNvSpPr>
            <a:spLocks noGrp="1"/>
          </p:cNvSpPr>
          <p:nvPr>
            <p:ph type="title"/>
          </p:nvPr>
        </p:nvSpPr>
        <p:spPr>
          <a:xfrm>
            <a:off x="591222" y="1708462"/>
            <a:ext cx="3409783" cy="1013800"/>
          </a:xfrm>
        </p:spPr>
        <p:txBody>
          <a:bodyPr>
            <a:normAutofit/>
          </a:bodyPr>
          <a:lstStyle/>
          <a:p>
            <a:r>
              <a:rPr lang="tr-TR" dirty="0" err="1"/>
              <a:t>Gsyih</a:t>
            </a:r>
            <a:r>
              <a:rPr lang="tr-TR" dirty="0"/>
              <a:t> işsizlik üzerinde etkisi</a:t>
            </a:r>
          </a:p>
        </p:txBody>
      </p:sp>
      <p:pic>
        <p:nvPicPr>
          <p:cNvPr id="4" name="Resim 3">
            <a:extLst>
              <a:ext uri="{FF2B5EF4-FFF2-40B4-BE49-F238E27FC236}">
                <a16:creationId xmlns:a16="http://schemas.microsoft.com/office/drawing/2014/main" id="{6B034077-91C3-4828-B3C6-75BF99D58047}"/>
              </a:ext>
            </a:extLst>
          </p:cNvPr>
          <p:cNvPicPr>
            <a:picLocks noChangeAspect="1"/>
          </p:cNvPicPr>
          <p:nvPr/>
        </p:nvPicPr>
        <p:blipFill>
          <a:blip r:embed="rId2"/>
          <a:stretch>
            <a:fillRect/>
          </a:stretch>
        </p:blipFill>
        <p:spPr>
          <a:xfrm>
            <a:off x="4395708" y="517891"/>
            <a:ext cx="7568609" cy="2644112"/>
          </a:xfrm>
          <a:prstGeom prst="rect">
            <a:avLst/>
          </a:prstGeom>
        </p:spPr>
      </p:pic>
      <p:pic>
        <p:nvPicPr>
          <p:cNvPr id="5" name="Resim 4">
            <a:extLst>
              <a:ext uri="{FF2B5EF4-FFF2-40B4-BE49-F238E27FC236}">
                <a16:creationId xmlns:a16="http://schemas.microsoft.com/office/drawing/2014/main" id="{ADC6E0A4-0078-45AC-B17A-F8C6431EFBF8}"/>
              </a:ext>
            </a:extLst>
          </p:cNvPr>
          <p:cNvPicPr>
            <a:picLocks noChangeAspect="1"/>
          </p:cNvPicPr>
          <p:nvPr/>
        </p:nvPicPr>
        <p:blipFill>
          <a:blip r:embed="rId3"/>
          <a:stretch>
            <a:fillRect/>
          </a:stretch>
        </p:blipFill>
        <p:spPr>
          <a:xfrm>
            <a:off x="4149854" y="3258518"/>
            <a:ext cx="8009215" cy="2763640"/>
          </a:xfrm>
          <a:prstGeom prst="rect">
            <a:avLst/>
          </a:prstGeom>
        </p:spPr>
      </p:pic>
    </p:spTree>
    <p:extLst>
      <p:ext uri="{BB962C8B-B14F-4D97-AF65-F5344CB8AC3E}">
        <p14:creationId xmlns:p14="http://schemas.microsoft.com/office/powerpoint/2010/main" val="2783875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959157" y="1113764"/>
            <a:ext cx="3269749" cy="4624327"/>
          </a:xfrm>
        </p:spPr>
        <p:txBody>
          <a:bodyPr vert="horz" lIns="91440" tIns="45720" rIns="91440" bIns="45720" rtlCol="0" anchor="ctr">
            <a:normAutofit/>
          </a:bodyPr>
          <a:lstStyle/>
          <a:p>
            <a:r>
              <a:rPr lang="en-US" sz="3200">
                <a:solidFill>
                  <a:srgbClr val="FFFFFF"/>
                </a:solidFill>
              </a:rPr>
              <a:t>KİŞİ BAŞINA DÜŞEN MİLLİ GELİR</a:t>
            </a:r>
          </a:p>
        </p:txBody>
      </p:sp>
      <p:sp>
        <p:nvSpPr>
          <p:cNvPr id="7" name="Metin kutusu 6">
            <a:extLst>
              <a:ext uri="{FF2B5EF4-FFF2-40B4-BE49-F238E27FC236}">
                <a16:creationId xmlns:a16="http://schemas.microsoft.com/office/drawing/2014/main" id="{BCE8ABC7-DECE-4349-917A-D894ED02B390}"/>
              </a:ext>
            </a:extLst>
          </p:cNvPr>
          <p:cNvSpPr txBox="1"/>
          <p:nvPr/>
        </p:nvSpPr>
        <p:spPr>
          <a:xfrm>
            <a:off x="5155905" y="1113764"/>
            <a:ext cx="6108179" cy="4624327"/>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endParaRPr lang="en-US" sz="2000"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rPr>
              <a:t>Bir </a:t>
            </a:r>
            <a:r>
              <a:rPr lang="en-US" sz="2000" dirty="0" err="1">
                <a:solidFill>
                  <a:schemeClr val="tx2"/>
                </a:solidFill>
              </a:rPr>
              <a:t>ülkenin</a:t>
            </a:r>
            <a:r>
              <a:rPr lang="en-US" sz="2000" dirty="0">
                <a:solidFill>
                  <a:schemeClr val="tx2"/>
                </a:solidFill>
              </a:rPr>
              <a:t> </a:t>
            </a:r>
            <a:r>
              <a:rPr lang="en-US" sz="2000" dirty="0" err="1">
                <a:solidFill>
                  <a:schemeClr val="tx2"/>
                </a:solidFill>
              </a:rPr>
              <a:t>gayri</a:t>
            </a:r>
            <a:r>
              <a:rPr lang="en-US" sz="2000" dirty="0">
                <a:solidFill>
                  <a:schemeClr val="tx2"/>
                </a:solidFill>
              </a:rPr>
              <a:t> </a:t>
            </a:r>
            <a:r>
              <a:rPr lang="en-US" sz="2000" dirty="0" err="1">
                <a:solidFill>
                  <a:schemeClr val="tx2"/>
                </a:solidFill>
              </a:rPr>
              <a:t>safi</a:t>
            </a:r>
            <a:r>
              <a:rPr lang="en-US" sz="2000" dirty="0">
                <a:solidFill>
                  <a:schemeClr val="tx2"/>
                </a:solidFill>
              </a:rPr>
              <a:t> </a:t>
            </a:r>
            <a:r>
              <a:rPr lang="en-US" sz="2000" dirty="0" err="1">
                <a:solidFill>
                  <a:schemeClr val="tx2"/>
                </a:solidFill>
              </a:rPr>
              <a:t>millî</a:t>
            </a:r>
            <a:r>
              <a:rPr lang="en-US" sz="2000" dirty="0">
                <a:solidFill>
                  <a:schemeClr val="tx2"/>
                </a:solidFill>
              </a:rPr>
              <a:t> </a:t>
            </a:r>
            <a:r>
              <a:rPr lang="en-US" sz="2000" dirty="0" err="1">
                <a:solidFill>
                  <a:schemeClr val="tx2"/>
                </a:solidFill>
              </a:rPr>
              <a:t>hasılası</a:t>
            </a:r>
            <a:r>
              <a:rPr lang="en-US" sz="2000" dirty="0">
                <a:solidFill>
                  <a:schemeClr val="tx2"/>
                </a:solidFill>
              </a:rPr>
              <a:t> (GSMH), o </a:t>
            </a:r>
            <a:r>
              <a:rPr lang="en-US" sz="2000" dirty="0" err="1">
                <a:solidFill>
                  <a:schemeClr val="tx2"/>
                </a:solidFill>
              </a:rPr>
              <a:t>ülkenin</a:t>
            </a:r>
            <a:r>
              <a:rPr lang="en-US" sz="2000" dirty="0">
                <a:solidFill>
                  <a:schemeClr val="tx2"/>
                </a:solidFill>
              </a:rPr>
              <a:t> </a:t>
            </a:r>
            <a:r>
              <a:rPr lang="en-US" sz="2000" dirty="0" err="1">
                <a:solidFill>
                  <a:schemeClr val="tx2"/>
                </a:solidFill>
              </a:rPr>
              <a:t>nüfusuna</a:t>
            </a:r>
            <a:r>
              <a:rPr lang="en-US" sz="2000" dirty="0">
                <a:solidFill>
                  <a:schemeClr val="tx2"/>
                </a:solidFill>
              </a:rPr>
              <a:t> </a:t>
            </a:r>
            <a:r>
              <a:rPr lang="en-US" sz="2000" dirty="0" err="1">
                <a:solidFill>
                  <a:schemeClr val="tx2"/>
                </a:solidFill>
              </a:rPr>
              <a:t>bölündüğü</a:t>
            </a:r>
            <a:r>
              <a:rPr lang="en-US" sz="2000" dirty="0">
                <a:solidFill>
                  <a:schemeClr val="tx2"/>
                </a:solidFill>
              </a:rPr>
              <a:t> zaman, </a:t>
            </a:r>
            <a:r>
              <a:rPr lang="en-US" sz="2000" dirty="0" err="1">
                <a:solidFill>
                  <a:schemeClr val="tx2"/>
                </a:solidFill>
              </a:rPr>
              <a:t>kişi</a:t>
            </a:r>
            <a:r>
              <a:rPr lang="en-US" sz="2000" dirty="0">
                <a:solidFill>
                  <a:schemeClr val="tx2"/>
                </a:solidFill>
              </a:rPr>
              <a:t> </a:t>
            </a:r>
            <a:r>
              <a:rPr lang="en-US" sz="2000" dirty="0" err="1">
                <a:solidFill>
                  <a:schemeClr val="tx2"/>
                </a:solidFill>
              </a:rPr>
              <a:t>başına</a:t>
            </a:r>
            <a:r>
              <a:rPr lang="en-US" sz="2000" dirty="0">
                <a:solidFill>
                  <a:schemeClr val="tx2"/>
                </a:solidFill>
              </a:rPr>
              <a:t> </a:t>
            </a:r>
            <a:r>
              <a:rPr lang="en-US" sz="2000" dirty="0" err="1">
                <a:solidFill>
                  <a:schemeClr val="tx2"/>
                </a:solidFill>
              </a:rPr>
              <a:t>düşen</a:t>
            </a:r>
            <a:r>
              <a:rPr lang="en-US" sz="2000" dirty="0">
                <a:solidFill>
                  <a:schemeClr val="tx2"/>
                </a:solidFill>
              </a:rPr>
              <a:t> GSMH </a:t>
            </a:r>
            <a:r>
              <a:rPr lang="en-US" sz="2000" dirty="0" err="1">
                <a:solidFill>
                  <a:schemeClr val="tx2"/>
                </a:solidFill>
              </a:rPr>
              <a:t>bulunur</a:t>
            </a:r>
            <a:r>
              <a:rPr lang="en-US" sz="2000" dirty="0">
                <a:solidFill>
                  <a:schemeClr val="tx2"/>
                </a:solidFill>
              </a:rPr>
              <a:t>.</a:t>
            </a:r>
            <a:endParaRPr lang="tr-TR" sz="2000"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rPr>
              <a:t> </a:t>
            </a:r>
            <a:r>
              <a:rPr lang="en-US" sz="2000" dirty="0" err="1">
                <a:solidFill>
                  <a:schemeClr val="tx2"/>
                </a:solidFill>
              </a:rPr>
              <a:t>Aynı</a:t>
            </a:r>
            <a:r>
              <a:rPr lang="en-US" sz="2000" dirty="0">
                <a:solidFill>
                  <a:schemeClr val="tx2"/>
                </a:solidFill>
              </a:rPr>
              <a:t> </a:t>
            </a:r>
            <a:r>
              <a:rPr lang="en-US" sz="2000" dirty="0" err="1">
                <a:solidFill>
                  <a:schemeClr val="tx2"/>
                </a:solidFill>
              </a:rPr>
              <a:t>şekilde</a:t>
            </a:r>
            <a:r>
              <a:rPr lang="en-US" sz="2000" dirty="0">
                <a:solidFill>
                  <a:schemeClr val="tx2"/>
                </a:solidFill>
              </a:rPr>
              <a:t>, </a:t>
            </a:r>
            <a:r>
              <a:rPr lang="en-US" sz="2000" dirty="0" err="1">
                <a:solidFill>
                  <a:schemeClr val="tx2"/>
                </a:solidFill>
              </a:rPr>
              <a:t>bir</a:t>
            </a:r>
            <a:r>
              <a:rPr lang="en-US" sz="2000" dirty="0">
                <a:solidFill>
                  <a:schemeClr val="tx2"/>
                </a:solidFill>
              </a:rPr>
              <a:t> </a:t>
            </a:r>
            <a:r>
              <a:rPr lang="en-US" sz="2000" dirty="0" err="1">
                <a:solidFill>
                  <a:schemeClr val="tx2"/>
                </a:solidFill>
              </a:rPr>
              <a:t>ülkenin</a:t>
            </a:r>
            <a:r>
              <a:rPr lang="en-US" sz="2000" dirty="0">
                <a:solidFill>
                  <a:schemeClr val="tx2"/>
                </a:solidFill>
              </a:rPr>
              <a:t> </a:t>
            </a:r>
            <a:r>
              <a:rPr lang="en-US" sz="2000" dirty="0" err="1">
                <a:solidFill>
                  <a:schemeClr val="tx2"/>
                </a:solidFill>
              </a:rPr>
              <a:t>gayri</a:t>
            </a:r>
            <a:r>
              <a:rPr lang="en-US" sz="2000" dirty="0">
                <a:solidFill>
                  <a:schemeClr val="tx2"/>
                </a:solidFill>
              </a:rPr>
              <a:t> </a:t>
            </a:r>
            <a:r>
              <a:rPr lang="en-US" sz="2000" dirty="0" err="1">
                <a:solidFill>
                  <a:schemeClr val="tx2"/>
                </a:solidFill>
              </a:rPr>
              <a:t>safi</a:t>
            </a:r>
            <a:r>
              <a:rPr lang="en-US" sz="2000" dirty="0">
                <a:solidFill>
                  <a:schemeClr val="tx2"/>
                </a:solidFill>
              </a:rPr>
              <a:t> </a:t>
            </a:r>
            <a:r>
              <a:rPr lang="en-US" sz="2000" dirty="0" err="1">
                <a:solidFill>
                  <a:schemeClr val="tx2"/>
                </a:solidFill>
              </a:rPr>
              <a:t>yurtiçi</a:t>
            </a:r>
            <a:r>
              <a:rPr lang="en-US" sz="2000" dirty="0">
                <a:solidFill>
                  <a:schemeClr val="tx2"/>
                </a:solidFill>
              </a:rPr>
              <a:t> </a:t>
            </a:r>
            <a:r>
              <a:rPr lang="en-US" sz="2000" dirty="0" err="1">
                <a:solidFill>
                  <a:schemeClr val="tx2"/>
                </a:solidFill>
              </a:rPr>
              <a:t>hasılası</a:t>
            </a:r>
            <a:r>
              <a:rPr lang="en-US" sz="2000" dirty="0">
                <a:solidFill>
                  <a:schemeClr val="tx2"/>
                </a:solidFill>
              </a:rPr>
              <a:t> (GSYİH) o </a:t>
            </a:r>
            <a:r>
              <a:rPr lang="en-US" sz="2000" dirty="0" err="1">
                <a:solidFill>
                  <a:schemeClr val="tx2"/>
                </a:solidFill>
              </a:rPr>
              <a:t>ülkenin</a:t>
            </a:r>
            <a:r>
              <a:rPr lang="en-US" sz="2000" dirty="0">
                <a:solidFill>
                  <a:schemeClr val="tx2"/>
                </a:solidFill>
              </a:rPr>
              <a:t> </a:t>
            </a:r>
            <a:r>
              <a:rPr lang="en-US" sz="2000" dirty="0" err="1">
                <a:solidFill>
                  <a:schemeClr val="tx2"/>
                </a:solidFill>
              </a:rPr>
              <a:t>nüfusuna</a:t>
            </a:r>
            <a:r>
              <a:rPr lang="en-US" sz="2000" dirty="0">
                <a:solidFill>
                  <a:schemeClr val="tx2"/>
                </a:solidFill>
              </a:rPr>
              <a:t> </a:t>
            </a:r>
            <a:r>
              <a:rPr lang="en-US" sz="2000" dirty="0" err="1">
                <a:solidFill>
                  <a:schemeClr val="tx2"/>
                </a:solidFill>
              </a:rPr>
              <a:t>bölündüğü</a:t>
            </a:r>
            <a:r>
              <a:rPr lang="en-US" sz="2000" dirty="0">
                <a:solidFill>
                  <a:schemeClr val="tx2"/>
                </a:solidFill>
              </a:rPr>
              <a:t> zaman </a:t>
            </a:r>
            <a:r>
              <a:rPr lang="en-US" sz="2000" dirty="0" err="1">
                <a:solidFill>
                  <a:schemeClr val="tx2"/>
                </a:solidFill>
              </a:rPr>
              <a:t>ise</a:t>
            </a:r>
            <a:r>
              <a:rPr lang="en-US" sz="2000" dirty="0">
                <a:solidFill>
                  <a:schemeClr val="tx2"/>
                </a:solidFill>
              </a:rPr>
              <a:t>, </a:t>
            </a:r>
            <a:r>
              <a:rPr lang="en-US" sz="2000" dirty="0" err="1">
                <a:solidFill>
                  <a:schemeClr val="tx2"/>
                </a:solidFill>
              </a:rPr>
              <a:t>kişi</a:t>
            </a:r>
            <a:r>
              <a:rPr lang="en-US" sz="2000" dirty="0">
                <a:solidFill>
                  <a:schemeClr val="tx2"/>
                </a:solidFill>
              </a:rPr>
              <a:t> </a:t>
            </a:r>
            <a:r>
              <a:rPr lang="en-US" sz="2000" dirty="0" err="1">
                <a:solidFill>
                  <a:schemeClr val="tx2"/>
                </a:solidFill>
              </a:rPr>
              <a:t>başına</a:t>
            </a:r>
            <a:r>
              <a:rPr lang="en-US" sz="2000" dirty="0">
                <a:solidFill>
                  <a:schemeClr val="tx2"/>
                </a:solidFill>
              </a:rPr>
              <a:t> </a:t>
            </a:r>
            <a:r>
              <a:rPr lang="en-US" sz="2000" dirty="0" err="1">
                <a:solidFill>
                  <a:schemeClr val="tx2"/>
                </a:solidFill>
              </a:rPr>
              <a:t>düşen</a:t>
            </a:r>
            <a:r>
              <a:rPr lang="en-US" sz="2000" dirty="0">
                <a:solidFill>
                  <a:schemeClr val="tx2"/>
                </a:solidFill>
              </a:rPr>
              <a:t> GSYİH </a:t>
            </a:r>
            <a:r>
              <a:rPr lang="en-US" sz="2000" dirty="0" err="1">
                <a:solidFill>
                  <a:schemeClr val="tx2"/>
                </a:solidFill>
              </a:rPr>
              <a:t>elde</a:t>
            </a:r>
            <a:r>
              <a:rPr lang="en-US" sz="2000" dirty="0">
                <a:solidFill>
                  <a:schemeClr val="tx2"/>
                </a:solidFill>
              </a:rPr>
              <a:t> </a:t>
            </a:r>
            <a:r>
              <a:rPr lang="en-US" sz="2000" dirty="0" err="1">
                <a:solidFill>
                  <a:schemeClr val="tx2"/>
                </a:solidFill>
              </a:rPr>
              <a:t>edilir</a:t>
            </a:r>
            <a:r>
              <a:rPr lang="en-US" sz="2000" dirty="0">
                <a:solidFill>
                  <a:schemeClr val="tx2"/>
                </a:solidFill>
              </a:rPr>
              <a:t>. </a:t>
            </a:r>
            <a:r>
              <a:rPr lang="en-US" sz="2000" dirty="0" err="1">
                <a:solidFill>
                  <a:schemeClr val="tx2"/>
                </a:solidFill>
              </a:rPr>
              <a:t>dünya</a:t>
            </a:r>
            <a:r>
              <a:rPr lang="en-US" sz="2000" dirty="0">
                <a:solidFill>
                  <a:schemeClr val="tx2"/>
                </a:solidFill>
              </a:rPr>
              <a:t> </a:t>
            </a:r>
            <a:r>
              <a:rPr lang="en-US" sz="2000" dirty="0" err="1">
                <a:solidFill>
                  <a:schemeClr val="tx2"/>
                </a:solidFill>
              </a:rPr>
              <a:t>ortalaması</a:t>
            </a:r>
            <a:r>
              <a:rPr lang="en-US" sz="2000" dirty="0">
                <a:solidFill>
                  <a:schemeClr val="tx2"/>
                </a:solidFill>
              </a:rPr>
              <a:t> </a:t>
            </a:r>
            <a:r>
              <a:rPr lang="en-US" sz="2000" dirty="0" err="1">
                <a:solidFill>
                  <a:schemeClr val="tx2"/>
                </a:solidFill>
              </a:rPr>
              <a:t>düzeyinin</a:t>
            </a:r>
            <a:r>
              <a:rPr lang="en-US" sz="2000" dirty="0">
                <a:solidFill>
                  <a:schemeClr val="tx2"/>
                </a:solidFill>
              </a:rPr>
              <a:t> </a:t>
            </a:r>
            <a:r>
              <a:rPr lang="en-US" sz="2000" dirty="0" err="1">
                <a:solidFill>
                  <a:schemeClr val="tx2"/>
                </a:solidFill>
              </a:rPr>
              <a:t>altında</a:t>
            </a:r>
            <a:r>
              <a:rPr lang="en-US" sz="2000" dirty="0">
                <a:solidFill>
                  <a:schemeClr val="tx2"/>
                </a:solidFill>
              </a:rPr>
              <a:t> </a:t>
            </a:r>
            <a:r>
              <a:rPr lang="en-US" sz="2000" dirty="0" err="1">
                <a:solidFill>
                  <a:schemeClr val="tx2"/>
                </a:solidFill>
              </a:rPr>
              <a:t>kişi</a:t>
            </a:r>
            <a:r>
              <a:rPr lang="en-US" sz="2000" dirty="0">
                <a:solidFill>
                  <a:schemeClr val="tx2"/>
                </a:solidFill>
              </a:rPr>
              <a:t> </a:t>
            </a:r>
            <a:r>
              <a:rPr lang="en-US" sz="2000" dirty="0" err="1">
                <a:solidFill>
                  <a:schemeClr val="tx2"/>
                </a:solidFill>
              </a:rPr>
              <a:t>başına</a:t>
            </a:r>
            <a:r>
              <a:rPr lang="en-US" sz="2000" dirty="0">
                <a:solidFill>
                  <a:schemeClr val="tx2"/>
                </a:solidFill>
              </a:rPr>
              <a:t> milli </a:t>
            </a:r>
            <a:r>
              <a:rPr lang="en-US" sz="2000" dirty="0" err="1">
                <a:solidFill>
                  <a:schemeClr val="tx2"/>
                </a:solidFill>
              </a:rPr>
              <a:t>gelire</a:t>
            </a:r>
            <a:r>
              <a:rPr lang="en-US" sz="2000" dirty="0">
                <a:solidFill>
                  <a:schemeClr val="tx2"/>
                </a:solidFill>
              </a:rPr>
              <a:t> </a:t>
            </a:r>
            <a:r>
              <a:rPr lang="en-US" sz="2000" dirty="0" err="1">
                <a:solidFill>
                  <a:schemeClr val="tx2"/>
                </a:solidFill>
              </a:rPr>
              <a:t>sahip</a:t>
            </a:r>
            <a:r>
              <a:rPr lang="en-US" sz="2000" dirty="0">
                <a:solidFill>
                  <a:schemeClr val="tx2"/>
                </a:solidFill>
              </a:rPr>
              <a:t> </a:t>
            </a:r>
            <a:r>
              <a:rPr lang="en-US" sz="2000" dirty="0" err="1">
                <a:solidFill>
                  <a:schemeClr val="tx2"/>
                </a:solidFill>
              </a:rPr>
              <a:t>ülkeler</a:t>
            </a:r>
            <a:r>
              <a:rPr lang="en-US" sz="2000" dirty="0">
                <a:solidFill>
                  <a:schemeClr val="tx2"/>
                </a:solidFill>
              </a:rPr>
              <a:t>, </a:t>
            </a:r>
            <a:r>
              <a:rPr lang="en-US" sz="2000" b="1" dirty="0" err="1">
                <a:solidFill>
                  <a:schemeClr val="tx2"/>
                </a:solidFill>
              </a:rPr>
              <a:t>az</a:t>
            </a:r>
            <a:r>
              <a:rPr lang="en-US" sz="2000" b="1" dirty="0">
                <a:solidFill>
                  <a:schemeClr val="tx2"/>
                </a:solidFill>
              </a:rPr>
              <a:t> </a:t>
            </a:r>
            <a:r>
              <a:rPr lang="en-US" sz="2000" b="1" dirty="0" err="1">
                <a:solidFill>
                  <a:schemeClr val="tx2"/>
                </a:solidFill>
              </a:rPr>
              <a:t>gelişmiş</a:t>
            </a:r>
            <a:r>
              <a:rPr lang="en-US" sz="2000" dirty="0">
                <a:solidFill>
                  <a:schemeClr val="tx2"/>
                </a:solidFill>
              </a:rPr>
              <a:t>; </a:t>
            </a:r>
            <a:r>
              <a:rPr lang="en-US" sz="2000" dirty="0" err="1">
                <a:solidFill>
                  <a:schemeClr val="tx2"/>
                </a:solidFill>
              </a:rPr>
              <a:t>üstünde</a:t>
            </a:r>
            <a:r>
              <a:rPr lang="en-US" sz="2000" dirty="0">
                <a:solidFill>
                  <a:schemeClr val="tx2"/>
                </a:solidFill>
              </a:rPr>
              <a:t> </a:t>
            </a:r>
            <a:r>
              <a:rPr lang="en-US" sz="2000" dirty="0" err="1">
                <a:solidFill>
                  <a:schemeClr val="tx2"/>
                </a:solidFill>
              </a:rPr>
              <a:t>ise</a:t>
            </a:r>
            <a:r>
              <a:rPr lang="en-US" sz="2000" dirty="0">
                <a:solidFill>
                  <a:schemeClr val="tx2"/>
                </a:solidFill>
              </a:rPr>
              <a:t> </a:t>
            </a:r>
            <a:r>
              <a:rPr lang="en-US" sz="2000" b="1" dirty="0" err="1">
                <a:solidFill>
                  <a:schemeClr val="tx2"/>
                </a:solidFill>
              </a:rPr>
              <a:t>gelişmiş</a:t>
            </a:r>
            <a:r>
              <a:rPr lang="en-US" sz="2000" dirty="0">
                <a:solidFill>
                  <a:schemeClr val="tx2"/>
                </a:solidFill>
              </a:rPr>
              <a:t> </a:t>
            </a:r>
            <a:r>
              <a:rPr lang="en-US" sz="2000" dirty="0" err="1">
                <a:solidFill>
                  <a:schemeClr val="tx2"/>
                </a:solidFill>
              </a:rPr>
              <a:t>olarak</a:t>
            </a:r>
            <a:r>
              <a:rPr lang="en-US" sz="2000" dirty="0">
                <a:solidFill>
                  <a:schemeClr val="tx2"/>
                </a:solidFill>
              </a:rPr>
              <a:t> </a:t>
            </a:r>
            <a:r>
              <a:rPr lang="en-US" sz="2000" dirty="0" err="1">
                <a:solidFill>
                  <a:schemeClr val="tx2"/>
                </a:solidFill>
              </a:rPr>
              <a:t>kabul</a:t>
            </a:r>
            <a:r>
              <a:rPr lang="en-US" sz="2000" dirty="0">
                <a:solidFill>
                  <a:schemeClr val="tx2"/>
                </a:solidFill>
              </a:rPr>
              <a:t> </a:t>
            </a:r>
            <a:r>
              <a:rPr lang="en-US" sz="2000" dirty="0" err="1">
                <a:solidFill>
                  <a:schemeClr val="tx2"/>
                </a:solidFill>
              </a:rPr>
              <a:t>edilmektedir</a:t>
            </a:r>
            <a:r>
              <a:rPr lang="en-US" sz="2000" dirty="0">
                <a:solidFill>
                  <a:schemeClr val="tx2"/>
                </a:solidFill>
              </a:rPr>
              <a:t>.</a:t>
            </a: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p:txBody>
      </p:sp>
    </p:spTree>
    <p:extLst>
      <p:ext uri="{BB962C8B-B14F-4D97-AF65-F5344CB8AC3E}">
        <p14:creationId xmlns:p14="http://schemas.microsoft.com/office/powerpoint/2010/main" val="237185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4" name="Dikdörtgen 23">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7" name="Metin kutusu 6">
            <a:extLst>
              <a:ext uri="{FF2B5EF4-FFF2-40B4-BE49-F238E27FC236}">
                <a16:creationId xmlns:a16="http://schemas.microsoft.com/office/drawing/2014/main" id="{BCE8ABC7-DECE-4349-917A-D894ED02B390}"/>
              </a:ext>
            </a:extLst>
          </p:cNvPr>
          <p:cNvSpPr txBox="1"/>
          <p:nvPr/>
        </p:nvSpPr>
        <p:spPr>
          <a:xfrm>
            <a:off x="447817" y="658300"/>
            <a:ext cx="11290860" cy="4524315"/>
          </a:xfrm>
          <a:prstGeom prst="rect">
            <a:avLst/>
          </a:prstGeom>
          <a:noFill/>
        </p:spPr>
        <p:txBody>
          <a:bodyPr wrap="square" rtlCol="0">
            <a:spAutoFit/>
          </a:bodyPr>
          <a:lstStyle/>
          <a:p>
            <a:pPr marL="285750" lvl="0" indent="-285750">
              <a:buFont typeface="Arial" panose="020B0604020202020204" pitchFamily="34" charset="0"/>
              <a:buChar char="•"/>
            </a:pPr>
            <a:r>
              <a:rPr lang="tr-TR" dirty="0"/>
              <a:t>Ekonomik büyüme temelde, bir ekonominin üretim hacminde dönemler itibarıyla meydana gelen artış olarak tanımlanmaktadır.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Bir ülkedeki üretim hacmindeki artış göstergelerinden önemli bir tanesi de</a:t>
            </a:r>
            <a:r>
              <a:rPr lang="tr-TR" b="1" dirty="0"/>
              <a:t> Gayri Safi Yurtiçi Hasıla’daki (GSYH) </a:t>
            </a:r>
            <a:r>
              <a:rPr lang="tr-TR" dirty="0"/>
              <a:t>değişmelerdir . Ekonomik büyüme gelişmiş ülkeler kadar gelişmekte olan ülkeler açısından da önem taşıyan bir konudur.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Ekonomik büyüme gelişmiş ülkeler kadar gelişmekte olan ülkeler açısından da önem taşıyan bir konudur.  Ancak gelişmiş ülkeler ekonomik büyüme, diğer bir ifadeyle reel </a:t>
            </a:r>
            <a:r>
              <a:rPr lang="tr-TR" dirty="0" err="1"/>
              <a:t>GSYH’nın</a:t>
            </a:r>
            <a:r>
              <a:rPr lang="tr-TR" dirty="0"/>
              <a:t> yıllar itibariyle değişimine önem verirken, gelişmekte olan ülkeler ekonomik büyüme kavramından ziyade, ekonomik kalkınma kavramına önem vermektedir.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Ekonomik kalkınma, ekonomik büyümeyi de kapsayan bir kavram olmasının yanında, ekonomik büyümeye ek olarak toplumdaki gelir dengesizliklerinin azaltılması, işsizliğin azaltılması, ekonomik ve sosyal kurumların modernleştirilmesi gibi ekonomik olduğu kadar sosyal ve siyasal alanları da kapsamaktadır.</a:t>
            </a:r>
          </a:p>
          <a:p>
            <a:r>
              <a:rPr lang="tr-TR" dirty="0"/>
              <a:t> </a:t>
            </a:r>
          </a:p>
          <a:p>
            <a:pPr marL="285750" indent="-285750">
              <a:buFont typeface="Arial" panose="020B0604020202020204" pitchFamily="34" charset="0"/>
              <a:buChar char="•"/>
            </a:pPr>
            <a:endParaRPr lang="tr-TR" dirty="0"/>
          </a:p>
        </p:txBody>
      </p:sp>
      <p:sp>
        <p:nvSpPr>
          <p:cNvPr id="6" name="Başlık 1">
            <a:extLst>
              <a:ext uri="{FF2B5EF4-FFF2-40B4-BE49-F238E27FC236}">
                <a16:creationId xmlns:a16="http://schemas.microsoft.com/office/drawing/2014/main" id="{6A76B6AC-00E5-4A3E-A399-C5C83077C6EB}"/>
              </a:ext>
            </a:extLst>
          </p:cNvPr>
          <p:cNvSpPr>
            <a:spLocks noGrp="1"/>
          </p:cNvSpPr>
          <p:nvPr>
            <p:ph type="title"/>
          </p:nvPr>
        </p:nvSpPr>
        <p:spPr>
          <a:xfrm>
            <a:off x="578272" y="5550693"/>
            <a:ext cx="11029950" cy="719138"/>
          </a:xfrm>
        </p:spPr>
        <p:txBody>
          <a:bodyPr rtlCol="0">
            <a:normAutofit fontScale="90000"/>
          </a:bodyPr>
          <a:lstStyle/>
          <a:p>
            <a:r>
              <a:rPr lang="tr-TR" dirty="0"/>
              <a:t>EKONOMİK BÜYÜME </a:t>
            </a:r>
            <a:br>
              <a:rPr lang="tr-TR" dirty="0"/>
            </a:br>
            <a:endParaRPr lang="tr-TR" dirty="0">
              <a:solidFill>
                <a:srgbClr val="FFFEFF"/>
              </a:solidFill>
            </a:endParaRPr>
          </a:p>
        </p:txBody>
      </p:sp>
    </p:spTree>
    <p:extLst>
      <p:ext uri="{BB962C8B-B14F-4D97-AF65-F5344CB8AC3E}">
        <p14:creationId xmlns:p14="http://schemas.microsoft.com/office/powerpoint/2010/main" val="4185861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4" name="Dikdörtgen 23">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rtlCol="0">
            <a:normAutofit/>
          </a:bodyPr>
          <a:lstStyle/>
          <a:p>
            <a:pPr rtl="0"/>
            <a:r>
              <a:rPr lang="tr-TR" dirty="0">
                <a:solidFill>
                  <a:srgbClr val="FFFEFF"/>
                </a:solidFill>
              </a:rPr>
              <a:t>KİŞİ BAŞI MİLLİ GELİR</a:t>
            </a:r>
          </a:p>
        </p:txBody>
      </p:sp>
      <p:pic>
        <p:nvPicPr>
          <p:cNvPr id="1026" name="Picture 2">
            <a:extLst>
              <a:ext uri="{FF2B5EF4-FFF2-40B4-BE49-F238E27FC236}">
                <a16:creationId xmlns:a16="http://schemas.microsoft.com/office/drawing/2014/main" id="{F785D1BB-B039-434D-B97A-8D4B54DD5467}"/>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32" y="890034"/>
            <a:ext cx="7439540" cy="4050417"/>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5">
            <a:extLst>
              <a:ext uri="{FF2B5EF4-FFF2-40B4-BE49-F238E27FC236}">
                <a16:creationId xmlns:a16="http://schemas.microsoft.com/office/drawing/2014/main" id="{3FB1ECE6-36DF-4B7D-A261-AC5EC7ADDF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541" r="47353"/>
          <a:stretch>
            <a:fillRect/>
          </a:stretch>
        </p:blipFill>
        <p:spPr bwMode="auto">
          <a:xfrm>
            <a:off x="7662672" y="796626"/>
            <a:ext cx="3177926" cy="42372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9D29200-48B8-46B1-A0F8-B1DA8F05D0E4}"/>
              </a:ext>
            </a:extLst>
          </p:cNvPr>
          <p:cNvSpPr>
            <a:spLocks noChangeArrowheads="1"/>
          </p:cNvSpPr>
          <p:nvPr/>
        </p:nvSpPr>
        <p:spPr bwMode="auto">
          <a:xfrm>
            <a:off x="2147777" y="12588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Rectangle 4">
            <a:extLst>
              <a:ext uri="{FF2B5EF4-FFF2-40B4-BE49-F238E27FC236}">
                <a16:creationId xmlns:a16="http://schemas.microsoft.com/office/drawing/2014/main" id="{89DF59DB-D691-4502-885C-691F516E617E}"/>
              </a:ext>
            </a:extLst>
          </p:cNvPr>
          <p:cNvSpPr>
            <a:spLocks noChangeArrowheads="1"/>
          </p:cNvSpPr>
          <p:nvPr/>
        </p:nvSpPr>
        <p:spPr bwMode="auto">
          <a:xfrm>
            <a:off x="2147777" y="31162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BB5A65CB-D2C3-460E-BC02-4AA245B4C3AB}"/>
              </a:ext>
            </a:extLst>
          </p:cNvPr>
          <p:cNvSpPr>
            <a:spLocks noChangeArrowheads="1"/>
          </p:cNvSpPr>
          <p:nvPr/>
        </p:nvSpPr>
        <p:spPr bwMode="auto">
          <a:xfrm>
            <a:off x="2147777" y="50212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627815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4" name="Dikdörtgen 23">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rtlCol="0">
            <a:normAutofit/>
          </a:bodyPr>
          <a:lstStyle/>
          <a:p>
            <a:pPr rtl="0"/>
            <a:r>
              <a:rPr lang="tr-TR" dirty="0">
                <a:solidFill>
                  <a:srgbClr val="FFFEFF"/>
                </a:solidFill>
              </a:rPr>
              <a:t>2019 KİŞİ BAŞINA DÜŞEN MİLLİ GELİR </a:t>
            </a:r>
          </a:p>
        </p:txBody>
      </p:sp>
      <p:sp>
        <p:nvSpPr>
          <p:cNvPr id="7" name="Metin kutusu 6">
            <a:extLst>
              <a:ext uri="{FF2B5EF4-FFF2-40B4-BE49-F238E27FC236}">
                <a16:creationId xmlns:a16="http://schemas.microsoft.com/office/drawing/2014/main" id="{BCE8ABC7-DECE-4349-917A-D894ED02B390}"/>
              </a:ext>
            </a:extLst>
          </p:cNvPr>
          <p:cNvSpPr txBox="1"/>
          <p:nvPr/>
        </p:nvSpPr>
        <p:spPr>
          <a:xfrm>
            <a:off x="447817" y="536712"/>
            <a:ext cx="11290860" cy="1200329"/>
          </a:xfrm>
          <a:prstGeom prst="rect">
            <a:avLst/>
          </a:prstGeom>
          <a:noFill/>
        </p:spPr>
        <p:txBody>
          <a:bodyPr wrap="square" rtlCol="0">
            <a:spAutoFit/>
          </a:bodyPr>
          <a:lstStyle/>
          <a:p>
            <a:endParaRPr lang="tr-TR" dirty="0"/>
          </a:p>
          <a:p>
            <a:r>
              <a:rPr lang="tr-TR" dirty="0"/>
              <a:t> </a:t>
            </a:r>
          </a:p>
          <a:p>
            <a:r>
              <a:rPr lang="tr-TR" dirty="0"/>
              <a:t> </a:t>
            </a:r>
          </a:p>
          <a:p>
            <a:endParaRPr lang="tr-TR" dirty="0"/>
          </a:p>
        </p:txBody>
      </p:sp>
      <p:pic>
        <p:nvPicPr>
          <p:cNvPr id="6" name="Resim 5" descr="World GDP Per Capita Ranking - MGM Research">
            <a:extLst>
              <a:ext uri="{FF2B5EF4-FFF2-40B4-BE49-F238E27FC236}">
                <a16:creationId xmlns:a16="http://schemas.microsoft.com/office/drawing/2014/main" id="{5A7E2E1C-F6F3-461A-A7A5-485D12BF66D9}"/>
              </a:ext>
            </a:extLst>
          </p:cNvPr>
          <p:cNvPicPr/>
          <p:nvPr/>
        </p:nvPicPr>
        <p:blipFill rotWithShape="1">
          <a:blip r:embed="rId3">
            <a:extLst>
              <a:ext uri="{28A0092B-C50C-407E-A947-70E740481C1C}">
                <a14:useLocalDpi xmlns:a14="http://schemas.microsoft.com/office/drawing/2010/main" val="0"/>
              </a:ext>
            </a:extLst>
          </a:blip>
          <a:srcRect t="12588" b="9502"/>
          <a:stretch/>
        </p:blipFill>
        <p:spPr bwMode="auto">
          <a:xfrm>
            <a:off x="1137683" y="698979"/>
            <a:ext cx="9058941" cy="4148064"/>
          </a:xfrm>
          <a:prstGeom prst="rect">
            <a:avLst/>
          </a:prstGeom>
          <a:noFill/>
          <a:ln>
            <a:noFill/>
          </a:ln>
        </p:spPr>
      </p:pic>
    </p:spTree>
    <p:extLst>
      <p:ext uri="{BB962C8B-B14F-4D97-AF65-F5344CB8AC3E}">
        <p14:creationId xmlns:p14="http://schemas.microsoft.com/office/powerpoint/2010/main" val="2506797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4" name="Dikdörtgen 23">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rtlCol="0">
            <a:normAutofit/>
          </a:bodyPr>
          <a:lstStyle/>
          <a:p>
            <a:pPr rtl="0"/>
            <a:r>
              <a:rPr lang="tr-TR" dirty="0">
                <a:solidFill>
                  <a:srgbClr val="FFFEFF"/>
                </a:solidFill>
              </a:rPr>
              <a:t>2009-2018 TÜRKİYE’DE KİŞİ BAŞINA DÜŞEN MİLLİ GELİR</a:t>
            </a:r>
          </a:p>
        </p:txBody>
      </p:sp>
      <p:pic>
        <p:nvPicPr>
          <p:cNvPr id="3" name="Resim 2">
            <a:extLst>
              <a:ext uri="{FF2B5EF4-FFF2-40B4-BE49-F238E27FC236}">
                <a16:creationId xmlns:a16="http://schemas.microsoft.com/office/drawing/2014/main" id="{A7452218-AAB3-45F8-8F5F-29FEBEE0003B}"/>
              </a:ext>
            </a:extLst>
          </p:cNvPr>
          <p:cNvPicPr>
            <a:picLocks noChangeAspect="1"/>
          </p:cNvPicPr>
          <p:nvPr/>
        </p:nvPicPr>
        <p:blipFill>
          <a:blip r:embed="rId3"/>
          <a:stretch>
            <a:fillRect/>
          </a:stretch>
        </p:blipFill>
        <p:spPr>
          <a:xfrm>
            <a:off x="447817" y="1006812"/>
            <a:ext cx="11239500" cy="4257675"/>
          </a:xfrm>
          <a:prstGeom prst="rect">
            <a:avLst/>
          </a:prstGeom>
        </p:spPr>
      </p:pic>
    </p:spTree>
    <p:extLst>
      <p:ext uri="{BB962C8B-B14F-4D97-AF65-F5344CB8AC3E}">
        <p14:creationId xmlns:p14="http://schemas.microsoft.com/office/powerpoint/2010/main" val="1816444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7" name="Rectangle 36">
            <a:extLst>
              <a:ext uri="{FF2B5EF4-FFF2-40B4-BE49-F238E27FC236}">
                <a16:creationId xmlns:a16="http://schemas.microsoft.com/office/drawing/2014/main" id="{A56981F2-287B-4FF9-ADF9-BA62CF2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581191" y="723901"/>
            <a:ext cx="10993549" cy="1428750"/>
          </a:xfrm>
        </p:spPr>
        <p:txBody>
          <a:bodyPr vert="horz" lIns="91440" tIns="45720" rIns="91440" bIns="45720" rtlCol="0" anchor="b">
            <a:normAutofit/>
          </a:bodyPr>
          <a:lstStyle/>
          <a:p>
            <a:endParaRPr lang="en-US" sz="3600" dirty="0">
              <a:solidFill>
                <a:schemeClr val="accent1"/>
              </a:solidFill>
            </a:endParaRPr>
          </a:p>
        </p:txBody>
      </p:sp>
      <p:pic>
        <p:nvPicPr>
          <p:cNvPr id="7" name="Picture 4" descr="harita içeren bir resim&#10;&#10;Açıklama otomatik olarak oluşturuldu">
            <a:extLst>
              <a:ext uri="{FF2B5EF4-FFF2-40B4-BE49-F238E27FC236}">
                <a16:creationId xmlns:a16="http://schemas.microsoft.com/office/drawing/2014/main" id="{F36E0BDD-1B5C-423E-95A9-67D271E450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4946" y="1233377"/>
            <a:ext cx="10335745" cy="470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094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2DE1E23-0AB1-4787-A8F3-29363FA6D144}"/>
              </a:ext>
            </a:extLst>
          </p:cNvPr>
          <p:cNvSpPr>
            <a:spLocks noGrp="1"/>
          </p:cNvSpPr>
          <p:nvPr>
            <p:ph type="title"/>
          </p:nvPr>
        </p:nvSpPr>
        <p:spPr>
          <a:xfrm>
            <a:off x="959157" y="1113764"/>
            <a:ext cx="3269749" cy="4624327"/>
          </a:xfrm>
        </p:spPr>
        <p:txBody>
          <a:bodyPr anchor="ctr">
            <a:normAutofit/>
          </a:bodyPr>
          <a:lstStyle/>
          <a:p>
            <a:r>
              <a:rPr lang="tr-TR" sz="3200">
                <a:solidFill>
                  <a:srgbClr val="FFFFFF"/>
                </a:solidFill>
              </a:rPr>
              <a:t>Gini katsayısı</a:t>
            </a:r>
          </a:p>
        </p:txBody>
      </p:sp>
      <p:sp>
        <p:nvSpPr>
          <p:cNvPr id="3" name="İçerik Yer Tutucusu 2">
            <a:extLst>
              <a:ext uri="{FF2B5EF4-FFF2-40B4-BE49-F238E27FC236}">
                <a16:creationId xmlns:a16="http://schemas.microsoft.com/office/drawing/2014/main" id="{77735A68-FC8B-472B-ACE7-245FBBA125BF}"/>
              </a:ext>
            </a:extLst>
          </p:cNvPr>
          <p:cNvSpPr>
            <a:spLocks noGrp="1"/>
          </p:cNvSpPr>
          <p:nvPr>
            <p:ph idx="1"/>
          </p:nvPr>
        </p:nvSpPr>
        <p:spPr>
          <a:xfrm>
            <a:off x="4816549" y="393406"/>
            <a:ext cx="6447535" cy="5344686"/>
          </a:xfrm>
        </p:spPr>
        <p:txBody>
          <a:bodyPr anchor="ctr">
            <a:normAutofit/>
          </a:bodyPr>
          <a:lstStyle/>
          <a:p>
            <a:r>
              <a:rPr lang="tr-TR" dirty="0" err="1"/>
              <a:t>Gini</a:t>
            </a:r>
            <a:r>
              <a:rPr lang="tr-TR" dirty="0"/>
              <a:t> katsayısı, bir ülkede millî gelirin dağılımının eşit olup olmadığını ölçmeye yarayan bir katsayıdır. Katsayı 0 ile 1 arasında değerler alır ve yüksek değerler daha büyük eşitsizliğe tekabül ederler. Örneğin herkesin aynı gelire sahip olduğu bir toplumun </a:t>
            </a:r>
            <a:r>
              <a:rPr lang="tr-TR" dirty="0" err="1"/>
              <a:t>Gini</a:t>
            </a:r>
            <a:r>
              <a:rPr lang="tr-TR" dirty="0"/>
              <a:t> katsayısı 0 iken tüm gelirin bir kişide toplandığı (birden çok kişinin mensup olduğu) toplumun bu katsayısı 1'dir. </a:t>
            </a:r>
          </a:p>
        </p:txBody>
      </p:sp>
    </p:spTree>
    <p:extLst>
      <p:ext uri="{BB962C8B-B14F-4D97-AF65-F5344CB8AC3E}">
        <p14:creationId xmlns:p14="http://schemas.microsoft.com/office/powerpoint/2010/main" val="1352538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5CB481D-E6B5-4DA2-9178-6DE77AB5C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6277250E-AC94-4AE1-B264-40179096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76" name="Rectangle 75">
              <a:extLst>
                <a:ext uri="{FF2B5EF4-FFF2-40B4-BE49-F238E27FC236}">
                  <a16:creationId xmlns:a16="http://schemas.microsoft.com/office/drawing/2014/main" id="{7EEC8A17-C370-4333-8546-E2AEDB9CE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69D8784-71D8-4FB0-887B-FB5192AFF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08FF2EEA-3DC8-41E5-8A32-96F59811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1026" name="Picture 2" descr="harita içeren bir resim&#10;&#10;Açıklama otomatik olarak oluşturuldu">
            <a:extLst>
              <a:ext uri="{FF2B5EF4-FFF2-40B4-BE49-F238E27FC236}">
                <a16:creationId xmlns:a16="http://schemas.microsoft.com/office/drawing/2014/main" id="{44B2EAD7-2617-4066-8658-B6972AEDD3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9" r="14015" b="-2"/>
          <a:stretch/>
        </p:blipFill>
        <p:spPr bwMode="auto">
          <a:xfrm>
            <a:off x="1648046" y="702156"/>
            <a:ext cx="8406441" cy="587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68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66F4CD-8D41-46E9-A339-0898A32B3BC3}"/>
              </a:ext>
            </a:extLst>
          </p:cNvPr>
          <p:cNvSpPr>
            <a:spLocks noGrp="1"/>
          </p:cNvSpPr>
          <p:nvPr>
            <p:ph type="title"/>
          </p:nvPr>
        </p:nvSpPr>
        <p:spPr/>
        <p:txBody>
          <a:bodyPr/>
          <a:lstStyle/>
          <a:p>
            <a:r>
              <a:rPr lang="tr-TR" dirty="0"/>
              <a:t>Çin </a:t>
            </a:r>
            <a:r>
              <a:rPr lang="tr-TR" dirty="0" err="1"/>
              <a:t>gini</a:t>
            </a:r>
            <a:r>
              <a:rPr lang="tr-TR" dirty="0"/>
              <a:t> katsayısı</a:t>
            </a:r>
          </a:p>
        </p:txBody>
      </p:sp>
      <p:sp>
        <p:nvSpPr>
          <p:cNvPr id="3" name="İçerik Yer Tutucusu 2">
            <a:extLst>
              <a:ext uri="{FF2B5EF4-FFF2-40B4-BE49-F238E27FC236}">
                <a16:creationId xmlns:a16="http://schemas.microsoft.com/office/drawing/2014/main" id="{37EC5CB4-A7B7-4188-B2C3-4AF41E21198D}"/>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2443D50B-A032-4362-A98D-1D24855C6E74}"/>
              </a:ext>
            </a:extLst>
          </p:cNvPr>
          <p:cNvPicPr>
            <a:picLocks noChangeAspect="1"/>
          </p:cNvPicPr>
          <p:nvPr/>
        </p:nvPicPr>
        <p:blipFill>
          <a:blip r:embed="rId2"/>
          <a:stretch>
            <a:fillRect/>
          </a:stretch>
        </p:blipFill>
        <p:spPr>
          <a:xfrm>
            <a:off x="438165" y="2062716"/>
            <a:ext cx="11172641" cy="4274548"/>
          </a:xfrm>
          <a:prstGeom prst="rect">
            <a:avLst/>
          </a:prstGeom>
        </p:spPr>
      </p:pic>
    </p:spTree>
    <p:extLst>
      <p:ext uri="{BB962C8B-B14F-4D97-AF65-F5344CB8AC3E}">
        <p14:creationId xmlns:p14="http://schemas.microsoft.com/office/powerpoint/2010/main" val="1909999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4" name="Dikdörtgen 23">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578439" y="5509978"/>
            <a:ext cx="11029616" cy="718870"/>
          </a:xfrm>
        </p:spPr>
        <p:txBody>
          <a:bodyPr rtlCol="0">
            <a:normAutofit fontScale="90000"/>
          </a:bodyPr>
          <a:lstStyle/>
          <a:p>
            <a:r>
              <a:rPr lang="tr-TR" dirty="0"/>
              <a:t>DÜNYA DA GSYİH’İN ARTIŞI</a:t>
            </a:r>
            <a:br>
              <a:rPr lang="tr-TR" dirty="0"/>
            </a:br>
            <a:endParaRPr lang="tr-TR" dirty="0">
              <a:solidFill>
                <a:srgbClr val="FFFEFF"/>
              </a:solidFill>
            </a:endParaRPr>
          </a:p>
        </p:txBody>
      </p:sp>
      <p:sp>
        <p:nvSpPr>
          <p:cNvPr id="7" name="Metin kutusu 6">
            <a:extLst>
              <a:ext uri="{FF2B5EF4-FFF2-40B4-BE49-F238E27FC236}">
                <a16:creationId xmlns:a16="http://schemas.microsoft.com/office/drawing/2014/main" id="{BCE8ABC7-DECE-4349-917A-D894ED02B390}"/>
              </a:ext>
            </a:extLst>
          </p:cNvPr>
          <p:cNvSpPr txBox="1"/>
          <p:nvPr/>
        </p:nvSpPr>
        <p:spPr>
          <a:xfrm>
            <a:off x="447817" y="536712"/>
            <a:ext cx="11290860" cy="4524315"/>
          </a:xfrm>
          <a:prstGeom prst="rect">
            <a:avLst/>
          </a:prstGeom>
          <a:noFill/>
        </p:spPr>
        <p:txBody>
          <a:bodyPr wrap="square" rtlCol="0">
            <a:spAutoFit/>
          </a:bodyPr>
          <a:lstStyle/>
          <a:p>
            <a:endParaRPr lang="tr-TR" dirty="0"/>
          </a:p>
          <a:p>
            <a:r>
              <a:rPr lang="tr-TR" dirty="0"/>
              <a:t>Dengeli bir büyüme ve adil bir kişi başı GSYİH dağılımı için ve Reel GSYİH büyümesi için Devlet politikaları büyük önem teşkil eder. Kamu harcamalarına mevcut hükümetlerin aldığı karar ve izlediği politikalar doğrudan doğruya etkilidir. 20.yy da devletlerin özelliklede büyük buhran sonrası </a:t>
            </a:r>
            <a:r>
              <a:rPr lang="tr-TR" dirty="0" err="1"/>
              <a:t>keynesyen</a:t>
            </a:r>
            <a:r>
              <a:rPr lang="tr-TR" dirty="0"/>
              <a:t> ekonomi anlayışını benimsemesiyle dünyada GSYİH 21.yy da dahil olmak üzere her geçen sene büyümektedir.</a:t>
            </a:r>
          </a:p>
          <a:p>
            <a:endParaRPr lang="tr-TR" dirty="0"/>
          </a:p>
          <a:p>
            <a:r>
              <a:rPr lang="tr-TR" dirty="0" err="1"/>
              <a:t>Keynesyen</a:t>
            </a:r>
            <a:r>
              <a:rPr lang="tr-TR" dirty="0"/>
              <a:t> ekonomisi özel sektörün ağırlıklı olduğu ama </a:t>
            </a:r>
            <a:r>
              <a:rPr lang="tr-TR" u="sng" dirty="0">
                <a:hlinkClick r:id="rId3" tooltip="Devlet">
                  <a:extLst>
                    <a:ext uri="{A12FA001-AC4F-418D-AE19-62706E023703}">
                      <ahyp:hlinkClr xmlns:ahyp="http://schemas.microsoft.com/office/drawing/2018/hyperlinkcolor" val="tx"/>
                    </a:ext>
                  </a:extLst>
                </a:hlinkClick>
              </a:rPr>
              <a:t>devlet</a:t>
            </a:r>
            <a:r>
              <a:rPr lang="tr-TR" dirty="0"/>
              <a:t> ve kamu sektörünün büyük role sahip olduğu bir karma ekonomiyi savunmaktadır. </a:t>
            </a:r>
            <a:r>
              <a:rPr lang="tr-TR" dirty="0" err="1"/>
              <a:t>Keynesyen</a:t>
            </a:r>
            <a:r>
              <a:rPr lang="tr-TR" dirty="0"/>
              <a:t> ekonomiye göre özel sektörün verdiği kararlar bazen verimsiz </a:t>
            </a:r>
            <a:r>
              <a:rPr lang="tr-TR" dirty="0">
                <a:hlinkClick r:id="rId4" tooltip="Makroekonomik (sayfa mevcut değil)">
                  <a:extLst>
                    <a:ext uri="{A12FA001-AC4F-418D-AE19-62706E023703}">
                      <ahyp:hlinkClr xmlns:ahyp="http://schemas.microsoft.com/office/drawing/2018/hyperlinkcolor" val="tx"/>
                    </a:ext>
                  </a:extLst>
                </a:hlinkClick>
              </a:rPr>
              <a:t>makroekonomik</a:t>
            </a:r>
            <a:r>
              <a:rPr lang="tr-TR" dirty="0"/>
              <a:t> sonuçlara neden olmaktadır. </a:t>
            </a:r>
          </a:p>
          <a:p>
            <a:endParaRPr lang="tr-TR" dirty="0"/>
          </a:p>
          <a:p>
            <a:r>
              <a:rPr lang="tr-TR" dirty="0"/>
              <a:t>Dolasıyla özellikle başta ABD olmak üzere birçok batı hükümetleri Adam Smith’in daha serbest ekonomi( bırakın yapsınlar ) anlayışından vazgeçerek daha tutucu ve daha </a:t>
            </a:r>
            <a:r>
              <a:rPr lang="tr-TR" dirty="0" err="1"/>
              <a:t>müdaheleci</a:t>
            </a:r>
            <a:r>
              <a:rPr lang="tr-TR" dirty="0"/>
              <a:t> bir ekonomik anlayışa sahip oldular. Bu müdahaleler sonrası ekonomik büyümeler daha da hızlanmıştır.</a:t>
            </a:r>
          </a:p>
          <a:p>
            <a:r>
              <a:rPr lang="tr-TR" dirty="0"/>
              <a:t> </a:t>
            </a:r>
          </a:p>
          <a:p>
            <a:r>
              <a:rPr lang="tr-TR" dirty="0"/>
              <a:t> </a:t>
            </a:r>
          </a:p>
          <a:p>
            <a:endParaRPr lang="tr-TR" dirty="0"/>
          </a:p>
        </p:txBody>
      </p:sp>
    </p:spTree>
    <p:extLst>
      <p:ext uri="{BB962C8B-B14F-4D97-AF65-F5344CB8AC3E}">
        <p14:creationId xmlns:p14="http://schemas.microsoft.com/office/powerpoint/2010/main" val="3381401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7" name="Rectangle 36">
            <a:extLst>
              <a:ext uri="{FF2B5EF4-FFF2-40B4-BE49-F238E27FC236}">
                <a16:creationId xmlns:a16="http://schemas.microsoft.com/office/drawing/2014/main" id="{A56981F2-287B-4FF9-ADF9-BA62CF2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581191" y="723901"/>
            <a:ext cx="10993549" cy="1428750"/>
          </a:xfrm>
        </p:spPr>
        <p:txBody>
          <a:bodyPr vert="horz" lIns="91440" tIns="45720" rIns="91440" bIns="45720" rtlCol="0" anchor="b">
            <a:normAutofit/>
          </a:bodyPr>
          <a:lstStyle/>
          <a:p>
            <a:endParaRPr lang="en-US" sz="3600">
              <a:solidFill>
                <a:schemeClr val="accent1"/>
              </a:solidFill>
            </a:endParaRPr>
          </a:p>
        </p:txBody>
      </p:sp>
      <p:pic>
        <p:nvPicPr>
          <p:cNvPr id="6" name="Resim 5">
            <a:extLst>
              <a:ext uri="{FF2B5EF4-FFF2-40B4-BE49-F238E27FC236}">
                <a16:creationId xmlns:a16="http://schemas.microsoft.com/office/drawing/2014/main" id="{4FEB3701-6C6A-46FD-B8AC-54E5C004BD88}"/>
              </a:ext>
            </a:extLst>
          </p:cNvPr>
          <p:cNvPicPr/>
          <p:nvPr/>
        </p:nvPicPr>
        <p:blipFill>
          <a:blip r:embed="rId3"/>
          <a:stretch>
            <a:fillRect/>
          </a:stretch>
        </p:blipFill>
        <p:spPr>
          <a:xfrm>
            <a:off x="726530" y="936108"/>
            <a:ext cx="10702870" cy="4985783"/>
          </a:xfrm>
          <a:prstGeom prst="rect">
            <a:avLst/>
          </a:prstGeom>
        </p:spPr>
      </p:pic>
      <p:sp>
        <p:nvSpPr>
          <p:cNvPr id="7" name="Metin kutusu 6">
            <a:extLst>
              <a:ext uri="{FF2B5EF4-FFF2-40B4-BE49-F238E27FC236}">
                <a16:creationId xmlns:a16="http://schemas.microsoft.com/office/drawing/2014/main" id="{BCE8ABC7-DECE-4349-917A-D894ED02B390}"/>
              </a:ext>
            </a:extLst>
          </p:cNvPr>
          <p:cNvSpPr txBox="1"/>
          <p:nvPr/>
        </p:nvSpPr>
        <p:spPr>
          <a:xfrm>
            <a:off x="447817" y="536712"/>
            <a:ext cx="11290860" cy="1077218"/>
          </a:xfrm>
          <a:prstGeom prst="rect">
            <a:avLst/>
          </a:prstGeom>
          <a:noFill/>
        </p:spPr>
        <p:txBody>
          <a:bodyPr wrap="square" rtlCol="0">
            <a:spAutoFit/>
          </a:bodyPr>
          <a:lstStyle/>
          <a:p>
            <a:pPr>
              <a:spcAft>
                <a:spcPts val="600"/>
              </a:spcAft>
            </a:pPr>
            <a:r>
              <a:rPr lang="tr-TR" dirty="0"/>
              <a:t> </a:t>
            </a:r>
            <a:endParaRPr lang="tr-TR"/>
          </a:p>
          <a:p>
            <a:pPr>
              <a:spcAft>
                <a:spcPts val="600"/>
              </a:spcAft>
            </a:pPr>
            <a:r>
              <a:rPr lang="tr-TR" dirty="0"/>
              <a:t> </a:t>
            </a:r>
            <a:endParaRPr lang="tr-TR"/>
          </a:p>
          <a:p>
            <a:pPr>
              <a:spcAft>
                <a:spcPts val="600"/>
              </a:spcAft>
            </a:pPr>
            <a:endParaRPr lang="tr-TR"/>
          </a:p>
        </p:txBody>
      </p:sp>
    </p:spTree>
    <p:extLst>
      <p:ext uri="{BB962C8B-B14F-4D97-AF65-F5344CB8AC3E}">
        <p14:creationId xmlns:p14="http://schemas.microsoft.com/office/powerpoint/2010/main" val="745960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4" name="Dikdörtgen 23">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709061" y="5623922"/>
            <a:ext cx="11029616" cy="718870"/>
          </a:xfrm>
        </p:spPr>
        <p:txBody>
          <a:bodyPr rtlCol="0">
            <a:normAutofit fontScale="90000"/>
          </a:bodyPr>
          <a:lstStyle/>
          <a:p>
            <a:r>
              <a:rPr lang="tr-TR" dirty="0"/>
              <a:t>ÜLKELERİN GÜNCEL GSYİH KARŞILAŞTIRMALARI</a:t>
            </a:r>
            <a:br>
              <a:rPr lang="tr-TR" dirty="0"/>
            </a:br>
            <a:endParaRPr lang="tr-TR" dirty="0">
              <a:solidFill>
                <a:srgbClr val="FFFEFF"/>
              </a:solidFill>
            </a:endParaRPr>
          </a:p>
        </p:txBody>
      </p:sp>
      <p:pic>
        <p:nvPicPr>
          <p:cNvPr id="8" name="Resim 7">
            <a:extLst>
              <a:ext uri="{FF2B5EF4-FFF2-40B4-BE49-F238E27FC236}">
                <a16:creationId xmlns:a16="http://schemas.microsoft.com/office/drawing/2014/main" id="{7DE482F7-F8EE-4661-9104-77A6DCBFA15D}"/>
              </a:ext>
            </a:extLst>
          </p:cNvPr>
          <p:cNvPicPr/>
          <p:nvPr/>
        </p:nvPicPr>
        <p:blipFill>
          <a:blip r:embed="rId3"/>
          <a:stretch>
            <a:fillRect/>
          </a:stretch>
        </p:blipFill>
        <p:spPr>
          <a:xfrm>
            <a:off x="581192" y="744279"/>
            <a:ext cx="8488380" cy="4102764"/>
          </a:xfrm>
          <a:prstGeom prst="rect">
            <a:avLst/>
          </a:prstGeom>
        </p:spPr>
      </p:pic>
    </p:spTree>
    <p:extLst>
      <p:ext uri="{BB962C8B-B14F-4D97-AF65-F5344CB8AC3E}">
        <p14:creationId xmlns:p14="http://schemas.microsoft.com/office/powerpoint/2010/main" val="379097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4" name="Dikdörtgen 23">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rtlCol="0">
            <a:normAutofit/>
          </a:bodyPr>
          <a:lstStyle/>
          <a:p>
            <a:r>
              <a:rPr lang="tr-TR" dirty="0"/>
              <a:t>Gayri Safi Yurt İçi Hasıla (GSYİH)</a:t>
            </a:r>
            <a:endParaRPr lang="tr-TR" dirty="0">
              <a:solidFill>
                <a:srgbClr val="FFFEFF"/>
              </a:solidFill>
            </a:endParaRPr>
          </a:p>
        </p:txBody>
      </p:sp>
      <p:sp>
        <p:nvSpPr>
          <p:cNvPr id="7" name="Metin kutusu 6">
            <a:extLst>
              <a:ext uri="{FF2B5EF4-FFF2-40B4-BE49-F238E27FC236}">
                <a16:creationId xmlns:a16="http://schemas.microsoft.com/office/drawing/2014/main" id="{BCE8ABC7-DECE-4349-917A-D894ED02B390}"/>
              </a:ext>
            </a:extLst>
          </p:cNvPr>
          <p:cNvSpPr txBox="1"/>
          <p:nvPr/>
        </p:nvSpPr>
        <p:spPr>
          <a:xfrm>
            <a:off x="581192" y="1381494"/>
            <a:ext cx="11290860" cy="2308324"/>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tr-TR" dirty="0"/>
              <a:t>Gayri Safi Yurt İçi Hasıla (GSYİH),  bir yıllık süre içinde bir ülkede gerçekleşen tüm nihai üretimin toplam değeridir. GSYİH’ </a:t>
            </a:r>
            <a:r>
              <a:rPr lang="tr-TR" dirty="0" err="1"/>
              <a:t>nın</a:t>
            </a:r>
            <a:r>
              <a:rPr lang="tr-TR" dirty="0"/>
              <a:t> önemi 2.Dünya Savaşı esnasında ABD’nin ekonomik savaş için gereken malzemeleri üretebilme yeteneğinizi daha iyi anlamak istemesi ile ortaya çıkmıştır </a:t>
            </a:r>
          </a:p>
          <a:p>
            <a:pPr marL="285750" indent="-285750">
              <a:buClr>
                <a:schemeClr val="accent1"/>
              </a:buClr>
              <a:buFont typeface="Wingdings" panose="05000000000000000000" pitchFamily="2" charset="2"/>
              <a:buChar char="§"/>
            </a:pPr>
            <a:endParaRPr lang="tr-TR" dirty="0"/>
          </a:p>
          <a:p>
            <a:pPr marL="285750" indent="-285750">
              <a:buClr>
                <a:schemeClr val="accent1"/>
              </a:buClr>
              <a:buFont typeface="Wingdings" panose="05000000000000000000" pitchFamily="2" charset="2"/>
              <a:buChar char="§"/>
            </a:pPr>
            <a:endParaRPr lang="tr-TR" dirty="0"/>
          </a:p>
          <a:p>
            <a:pPr marL="285750" indent="-285750">
              <a:buClr>
                <a:schemeClr val="accent1"/>
              </a:buClr>
              <a:buFont typeface="Wingdings" panose="05000000000000000000" pitchFamily="2" charset="2"/>
              <a:buChar char="§"/>
            </a:pPr>
            <a:r>
              <a:rPr lang="tr-TR" dirty="0"/>
              <a:t>Bu, gayri safi yurtiçi hasılanın, ekonomik sonuçlarını ölçmenin bir yolu olarak gelişmesine yol açmıştır. Esasen GSYİH servetin bir ölçümü olmayıp amacı yeni üretimi ölçmektedir.</a:t>
            </a:r>
          </a:p>
          <a:p>
            <a:pPr marL="285750" indent="-285750">
              <a:buFont typeface="Wingdings" panose="05000000000000000000" pitchFamily="2" charset="2"/>
              <a:buChar char="§"/>
            </a:pPr>
            <a:endParaRPr lang="tr-TR" dirty="0"/>
          </a:p>
        </p:txBody>
      </p:sp>
    </p:spTree>
    <p:extLst>
      <p:ext uri="{BB962C8B-B14F-4D97-AF65-F5344CB8AC3E}">
        <p14:creationId xmlns:p14="http://schemas.microsoft.com/office/powerpoint/2010/main" val="2612824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4" name="Dikdörtgen 23">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581192" y="5551095"/>
            <a:ext cx="11029616" cy="718870"/>
          </a:xfrm>
        </p:spPr>
        <p:txBody>
          <a:bodyPr rtlCol="0">
            <a:normAutofit fontScale="90000"/>
          </a:bodyPr>
          <a:lstStyle/>
          <a:p>
            <a:r>
              <a:rPr lang="tr-TR" dirty="0"/>
              <a:t>GDP BASED ON PPP VALUATION ( SATINALMA GÜCÜ ) </a:t>
            </a:r>
            <a:br>
              <a:rPr lang="tr-TR" dirty="0"/>
            </a:br>
            <a:endParaRPr lang="tr-TR" dirty="0">
              <a:solidFill>
                <a:srgbClr val="FFFEFF"/>
              </a:solidFill>
            </a:endParaRPr>
          </a:p>
        </p:txBody>
      </p:sp>
      <p:sp>
        <p:nvSpPr>
          <p:cNvPr id="7" name="Metin kutusu 6">
            <a:extLst>
              <a:ext uri="{FF2B5EF4-FFF2-40B4-BE49-F238E27FC236}">
                <a16:creationId xmlns:a16="http://schemas.microsoft.com/office/drawing/2014/main" id="{BCE8ABC7-DECE-4349-917A-D894ED02B390}"/>
              </a:ext>
            </a:extLst>
          </p:cNvPr>
          <p:cNvSpPr txBox="1"/>
          <p:nvPr/>
        </p:nvSpPr>
        <p:spPr>
          <a:xfrm>
            <a:off x="447817" y="536712"/>
            <a:ext cx="11290860" cy="646331"/>
          </a:xfrm>
          <a:prstGeom prst="rect">
            <a:avLst/>
          </a:prstGeom>
          <a:noFill/>
        </p:spPr>
        <p:txBody>
          <a:bodyPr wrap="square" rtlCol="0">
            <a:spAutoFit/>
          </a:bodyPr>
          <a:lstStyle/>
          <a:p>
            <a:r>
              <a:rPr lang="tr-TR" dirty="0"/>
              <a:t> </a:t>
            </a:r>
          </a:p>
          <a:p>
            <a:endParaRPr lang="tr-TR" dirty="0"/>
          </a:p>
        </p:txBody>
      </p:sp>
      <p:sp>
        <p:nvSpPr>
          <p:cNvPr id="3" name="Dikdörtgen 2">
            <a:extLst>
              <a:ext uri="{FF2B5EF4-FFF2-40B4-BE49-F238E27FC236}">
                <a16:creationId xmlns:a16="http://schemas.microsoft.com/office/drawing/2014/main" id="{D956A1C0-A97B-4835-B5BB-42B4AB0FED72}"/>
              </a:ext>
            </a:extLst>
          </p:cNvPr>
          <p:cNvSpPr/>
          <p:nvPr/>
        </p:nvSpPr>
        <p:spPr>
          <a:xfrm>
            <a:off x="581192" y="1286541"/>
            <a:ext cx="10848808" cy="3693319"/>
          </a:xfrm>
          <a:prstGeom prst="rect">
            <a:avLst/>
          </a:prstGeom>
        </p:spPr>
        <p:txBody>
          <a:bodyPr wrap="square">
            <a:spAutoFit/>
          </a:bodyPr>
          <a:lstStyle/>
          <a:p>
            <a:r>
              <a:rPr lang="tr-TR" dirty="0" err="1"/>
              <a:t>Satınalma</a:t>
            </a:r>
            <a:r>
              <a:rPr lang="tr-TR" dirty="0"/>
              <a:t> Gücü Paritesi, birbirinden farklı para birimleri arasındaki </a:t>
            </a:r>
            <a:r>
              <a:rPr lang="tr-TR" dirty="0" err="1"/>
              <a:t>satınalma</a:t>
            </a:r>
            <a:r>
              <a:rPr lang="tr-TR" dirty="0"/>
              <a:t> gücünü eşitleyerek </a:t>
            </a:r>
            <a:r>
              <a:rPr lang="tr-TR" dirty="0" err="1"/>
              <a:t>ülkereler</a:t>
            </a:r>
            <a:r>
              <a:rPr lang="tr-TR" dirty="0"/>
              <a:t> arasındaki fiyat düzeylerini aynı seviyeye getiren bir değişim oranıdır.</a:t>
            </a:r>
          </a:p>
          <a:p>
            <a:endParaRPr lang="tr-TR" b="1" u="sng" dirty="0"/>
          </a:p>
          <a:p>
            <a:r>
              <a:rPr lang="tr-TR" b="1" u="sng" dirty="0">
                <a:solidFill>
                  <a:schemeClr val="accent1"/>
                </a:solidFill>
              </a:rPr>
              <a:t>ÖRNEK</a:t>
            </a:r>
            <a:endParaRPr lang="tr-TR" dirty="0">
              <a:solidFill>
                <a:schemeClr val="accent1"/>
              </a:solidFill>
            </a:endParaRPr>
          </a:p>
          <a:p>
            <a:r>
              <a:rPr lang="tr-TR" dirty="0"/>
              <a:t>Örneğin, 1 kg elmanın fiyatı Türkiye’de 5 TL, ABD’de  6 USD ise; Elma için 1 ABD Dolarının Satın Alma Gücü Paritesi;</a:t>
            </a:r>
          </a:p>
          <a:p>
            <a:r>
              <a:rPr lang="tr-TR" dirty="0"/>
              <a:t> </a:t>
            </a:r>
          </a:p>
          <a:p>
            <a:r>
              <a:rPr lang="tr-TR" dirty="0"/>
              <a:t>(5 TL / 6 USD) = 0,83 TL/USD</a:t>
            </a:r>
          </a:p>
          <a:p>
            <a:r>
              <a:rPr lang="tr-TR" dirty="0"/>
              <a:t> </a:t>
            </a:r>
          </a:p>
          <a:p>
            <a:r>
              <a:rPr lang="tr-TR" dirty="0"/>
              <a:t>Bu değer, Elma için ABD’de ödenecek her bir Dolara karşılık Türkiye’de 0,83 TL ödeneceği anlamını taşımaktadır. Bu oran kullanılarak mevcut bir para ile ABD’de ve Türkiye’de satın </a:t>
            </a:r>
            <a:r>
              <a:rPr lang="tr-TR" dirty="0" err="1"/>
              <a:t>alınabiliecek</a:t>
            </a:r>
            <a:r>
              <a:rPr lang="tr-TR" dirty="0"/>
              <a:t> Elma miktarının karşılaştırılması sağlanır.</a:t>
            </a:r>
          </a:p>
          <a:p>
            <a:r>
              <a:rPr lang="tr-TR" dirty="0"/>
              <a:t> </a:t>
            </a:r>
          </a:p>
        </p:txBody>
      </p:sp>
    </p:spTree>
    <p:extLst>
      <p:ext uri="{BB962C8B-B14F-4D97-AF65-F5344CB8AC3E}">
        <p14:creationId xmlns:p14="http://schemas.microsoft.com/office/powerpoint/2010/main" val="2569452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4" name="Dikdörtgen 23">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581192" y="5602418"/>
            <a:ext cx="11029616" cy="718870"/>
          </a:xfrm>
        </p:spPr>
        <p:txBody>
          <a:bodyPr rtlCol="0">
            <a:normAutofit fontScale="90000"/>
          </a:bodyPr>
          <a:lstStyle/>
          <a:p>
            <a:r>
              <a:rPr lang="tr-TR" dirty="0"/>
              <a:t>GDP BASED ON PPP VALUATION ( SATINALMA GÜCÜ ) </a:t>
            </a:r>
            <a:br>
              <a:rPr lang="tr-TR" dirty="0"/>
            </a:br>
            <a:endParaRPr lang="tr-TR" dirty="0">
              <a:solidFill>
                <a:srgbClr val="FFFEFF"/>
              </a:solidFill>
            </a:endParaRPr>
          </a:p>
        </p:txBody>
      </p:sp>
      <p:pic>
        <p:nvPicPr>
          <p:cNvPr id="9" name="Resim 8">
            <a:extLst>
              <a:ext uri="{FF2B5EF4-FFF2-40B4-BE49-F238E27FC236}">
                <a16:creationId xmlns:a16="http://schemas.microsoft.com/office/drawing/2014/main" id="{26D73176-4016-4919-A46D-06A69F122812}"/>
              </a:ext>
            </a:extLst>
          </p:cNvPr>
          <p:cNvPicPr/>
          <p:nvPr/>
        </p:nvPicPr>
        <p:blipFill>
          <a:blip r:embed="rId3"/>
          <a:stretch>
            <a:fillRect/>
          </a:stretch>
        </p:blipFill>
        <p:spPr>
          <a:xfrm>
            <a:off x="1648047" y="712381"/>
            <a:ext cx="8665561" cy="3972395"/>
          </a:xfrm>
          <a:prstGeom prst="rect">
            <a:avLst/>
          </a:prstGeom>
        </p:spPr>
      </p:pic>
    </p:spTree>
    <p:extLst>
      <p:ext uri="{BB962C8B-B14F-4D97-AF65-F5344CB8AC3E}">
        <p14:creationId xmlns:p14="http://schemas.microsoft.com/office/powerpoint/2010/main" val="576217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4" name="Dikdörtgen 23">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rtlCol="0">
            <a:normAutofit/>
          </a:bodyPr>
          <a:lstStyle/>
          <a:p>
            <a:pPr rtl="0"/>
            <a:endParaRPr lang="tr-TR" dirty="0">
              <a:solidFill>
                <a:srgbClr val="FFFEFF"/>
              </a:solidFill>
            </a:endParaRPr>
          </a:p>
        </p:txBody>
      </p:sp>
      <p:sp>
        <p:nvSpPr>
          <p:cNvPr id="7" name="Metin kutusu 6">
            <a:extLst>
              <a:ext uri="{FF2B5EF4-FFF2-40B4-BE49-F238E27FC236}">
                <a16:creationId xmlns:a16="http://schemas.microsoft.com/office/drawing/2014/main" id="{BCE8ABC7-DECE-4349-917A-D894ED02B390}"/>
              </a:ext>
            </a:extLst>
          </p:cNvPr>
          <p:cNvSpPr txBox="1"/>
          <p:nvPr/>
        </p:nvSpPr>
        <p:spPr>
          <a:xfrm>
            <a:off x="447817" y="536712"/>
            <a:ext cx="11290860" cy="646331"/>
          </a:xfrm>
          <a:prstGeom prst="rect">
            <a:avLst/>
          </a:prstGeom>
          <a:noFill/>
        </p:spPr>
        <p:txBody>
          <a:bodyPr wrap="square" rtlCol="0">
            <a:spAutoFit/>
          </a:bodyPr>
          <a:lstStyle/>
          <a:p>
            <a:r>
              <a:rPr lang="tr-TR" dirty="0"/>
              <a:t> </a:t>
            </a:r>
          </a:p>
          <a:p>
            <a:endParaRPr lang="tr-TR" dirty="0"/>
          </a:p>
        </p:txBody>
      </p:sp>
      <p:sp>
        <p:nvSpPr>
          <p:cNvPr id="3" name="Dikdörtgen 2">
            <a:extLst>
              <a:ext uri="{FF2B5EF4-FFF2-40B4-BE49-F238E27FC236}">
                <a16:creationId xmlns:a16="http://schemas.microsoft.com/office/drawing/2014/main" id="{D956A1C0-A97B-4835-B5BB-42B4AB0FED72}"/>
              </a:ext>
            </a:extLst>
          </p:cNvPr>
          <p:cNvSpPr/>
          <p:nvPr/>
        </p:nvSpPr>
        <p:spPr>
          <a:xfrm>
            <a:off x="581192" y="1286541"/>
            <a:ext cx="8562808" cy="369332"/>
          </a:xfrm>
          <a:prstGeom prst="rect">
            <a:avLst/>
          </a:prstGeom>
        </p:spPr>
        <p:txBody>
          <a:bodyPr wrap="square">
            <a:spAutoFit/>
          </a:bodyPr>
          <a:lstStyle/>
          <a:p>
            <a:r>
              <a:rPr lang="tr-TR" dirty="0"/>
              <a:t> </a:t>
            </a:r>
          </a:p>
        </p:txBody>
      </p:sp>
      <p:pic>
        <p:nvPicPr>
          <p:cNvPr id="8" name="Picture 2">
            <a:extLst>
              <a:ext uri="{FF2B5EF4-FFF2-40B4-BE49-F238E27FC236}">
                <a16:creationId xmlns:a16="http://schemas.microsoft.com/office/drawing/2014/main" id="{D2281603-6F03-4174-ADFB-038779C0C669}"/>
              </a:ext>
            </a:extLst>
          </p:cNvPr>
          <p:cNvPicPr/>
          <p:nvPr/>
        </p:nvPicPr>
        <p:blipFill rotWithShape="1">
          <a:blip r:embed="rId3">
            <a:extLst>
              <a:ext uri="{28A0092B-C50C-407E-A947-70E740481C1C}">
                <a14:useLocalDpi xmlns:a14="http://schemas.microsoft.com/office/drawing/2010/main" val="0"/>
              </a:ext>
            </a:extLst>
          </a:blip>
          <a:srcRect l="2214" r="12653"/>
          <a:stretch/>
        </p:blipFill>
        <p:spPr bwMode="auto">
          <a:xfrm>
            <a:off x="447816" y="691117"/>
            <a:ext cx="5846658" cy="435934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C012B708-B797-4FB7-9A3C-EA2811F87CB2}"/>
              </a:ext>
            </a:extLst>
          </p:cNvPr>
          <p:cNvSpPr txBox="1"/>
          <p:nvPr/>
        </p:nvSpPr>
        <p:spPr>
          <a:xfrm>
            <a:off x="6549656" y="859877"/>
            <a:ext cx="5061152" cy="3970318"/>
          </a:xfrm>
          <a:prstGeom prst="rect">
            <a:avLst/>
          </a:prstGeom>
          <a:noFill/>
        </p:spPr>
        <p:txBody>
          <a:bodyPr wrap="square" rtlCol="0">
            <a:spAutoFit/>
          </a:bodyPr>
          <a:lstStyle/>
          <a:p>
            <a:pPr lvl="0"/>
            <a:r>
              <a:rPr lang="tr-TR" dirty="0"/>
              <a:t>İlk beş ekonomi arasında 2000 yılında Uzakdoğu’dan tek ülke (Japonya) varken 2017 ve 2018’de iki ülke (Çin ve Japonya)</a:t>
            </a:r>
          </a:p>
          <a:p>
            <a:pPr lvl="0"/>
            <a:endParaRPr lang="tr-TR" dirty="0"/>
          </a:p>
          <a:p>
            <a:pPr lvl="0"/>
            <a:r>
              <a:rPr lang="tr-TR" dirty="0"/>
              <a:t> 2019’da üç ülke (Çin, Japonya ve Hindistan) yer alıyor. Böylece dünyanın en büyük beş ekonomisinin üçü Uzakdoğulu ülkeler, biri ABD biri de Almanya oluyor. </a:t>
            </a:r>
          </a:p>
          <a:p>
            <a:pPr lvl="0"/>
            <a:endParaRPr lang="tr-TR" dirty="0"/>
          </a:p>
          <a:p>
            <a:pPr lvl="0"/>
            <a:r>
              <a:rPr lang="tr-TR" dirty="0"/>
              <a:t>Bu bize artık Avrupa’nın gerileme sürecinde olduğunu açık biçimde gösteriyor.</a:t>
            </a:r>
          </a:p>
          <a:p>
            <a:pPr lvl="0"/>
            <a:r>
              <a:rPr lang="tr-TR" dirty="0"/>
              <a:t>Avrupa ülkeleri (İngiltere, Fransa, İtalya ve İspanya) düşüş eğilimine engel olamıyorlar.</a:t>
            </a:r>
          </a:p>
          <a:p>
            <a:endParaRPr lang="tr-TR" dirty="0"/>
          </a:p>
        </p:txBody>
      </p:sp>
    </p:spTree>
    <p:extLst>
      <p:ext uri="{BB962C8B-B14F-4D97-AF65-F5344CB8AC3E}">
        <p14:creationId xmlns:p14="http://schemas.microsoft.com/office/powerpoint/2010/main" val="3874966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Dikdörtgen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5" name="Resim 4" descr="Dijital Sayılar">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2" name="Dikdörtgen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rtlCol="0">
            <a:normAutofit/>
          </a:bodyPr>
          <a:lstStyle/>
          <a:p>
            <a:pPr rtl="0"/>
            <a:r>
              <a:rPr lang="tr-TR">
                <a:solidFill>
                  <a:srgbClr val="FFFFFF"/>
                </a:solidFill>
              </a:rPr>
              <a:t>Teşekkürler</a:t>
            </a:r>
            <a:endParaRPr lang="tr-TR" dirty="0">
              <a:solidFill>
                <a:srgbClr val="FFFFFF"/>
              </a:solidFill>
            </a:endParaRPr>
          </a:p>
        </p:txBody>
      </p:sp>
      <p:sp>
        <p:nvSpPr>
          <p:cNvPr id="3" name="Alt Başlık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rtlCol="0">
            <a:normAutofit/>
          </a:bodyPr>
          <a:lstStyle/>
          <a:p>
            <a:pPr rtl="0"/>
            <a:endParaRPr lang="tr-TR" dirty="0">
              <a:solidFill>
                <a:schemeClr val="bg2"/>
              </a:solidFill>
            </a:endParaRPr>
          </a:p>
          <a:p>
            <a:pPr rtl="0"/>
            <a:endParaRPr lang="tr-TR" dirty="0">
              <a:solidFill>
                <a:schemeClr val="bg2"/>
              </a:solidFill>
            </a:endParaRPr>
          </a:p>
        </p:txBody>
      </p:sp>
      <p:grpSp>
        <p:nvGrpSpPr>
          <p:cNvPr id="14" name="Gr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Dikdörtgen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Dikdörtgen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Dikdörtgen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50134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4" name="Dikdörtgen 23">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rtlCol="0">
            <a:normAutofit/>
          </a:bodyPr>
          <a:lstStyle/>
          <a:p>
            <a:r>
              <a:rPr lang="tr-TR" dirty="0"/>
              <a:t>Gayri Safi Yurt İçi Hasıla (GSYİH) HESAPLANMASI</a:t>
            </a:r>
            <a:endParaRPr lang="tr-TR" dirty="0">
              <a:solidFill>
                <a:srgbClr val="FFFEFF"/>
              </a:solidFill>
            </a:endParaRPr>
          </a:p>
        </p:txBody>
      </p:sp>
      <p:sp>
        <p:nvSpPr>
          <p:cNvPr id="7" name="Metin kutusu 6">
            <a:extLst>
              <a:ext uri="{FF2B5EF4-FFF2-40B4-BE49-F238E27FC236}">
                <a16:creationId xmlns:a16="http://schemas.microsoft.com/office/drawing/2014/main" id="{BCE8ABC7-DECE-4349-917A-D894ED02B390}"/>
              </a:ext>
            </a:extLst>
          </p:cNvPr>
          <p:cNvSpPr txBox="1"/>
          <p:nvPr/>
        </p:nvSpPr>
        <p:spPr>
          <a:xfrm>
            <a:off x="581192" y="986995"/>
            <a:ext cx="11290860" cy="3046988"/>
          </a:xfrm>
          <a:prstGeom prst="rect">
            <a:avLst/>
          </a:prstGeom>
          <a:noFill/>
        </p:spPr>
        <p:txBody>
          <a:bodyPr wrap="square" rtlCol="0">
            <a:spAutoFit/>
          </a:bodyPr>
          <a:lstStyle/>
          <a:p>
            <a:pPr lvl="0"/>
            <a:r>
              <a:rPr lang="tr-TR" dirty="0"/>
              <a:t>HESAPLANMASINDA ÇEŞİTLİ YOLLAR MEVCUTTUR BUNLAR ;</a:t>
            </a:r>
          </a:p>
          <a:p>
            <a:pPr lvl="0"/>
            <a:br>
              <a:rPr lang="tr-TR" dirty="0"/>
            </a:br>
            <a:r>
              <a:rPr lang="tr-TR" dirty="0"/>
              <a:t>            </a:t>
            </a:r>
          </a:p>
          <a:p>
            <a:pPr marL="285750" lvl="0" indent="-285750" algn="ctr">
              <a:buFont typeface="Arial" panose="020B0604020202020204" pitchFamily="34" charset="0"/>
              <a:buChar char="•"/>
            </a:pPr>
            <a:r>
              <a:rPr lang="tr-TR" sz="2000" dirty="0"/>
              <a:t>HARCAMA YÖNETMİ</a:t>
            </a:r>
          </a:p>
          <a:p>
            <a:pPr marL="285750" lvl="0" indent="-285750" algn="ctr">
              <a:buFont typeface="Arial" panose="020B0604020202020204" pitchFamily="34" charset="0"/>
              <a:buChar char="•"/>
            </a:pPr>
            <a:endParaRPr lang="tr-TR" sz="2000" dirty="0"/>
          </a:p>
          <a:p>
            <a:pPr marL="285750" lvl="0" indent="-285750" algn="ctr">
              <a:buFont typeface="Arial" panose="020B0604020202020204" pitchFamily="34" charset="0"/>
              <a:buChar char="•"/>
            </a:pPr>
            <a:r>
              <a:rPr lang="tr-TR" sz="2000" dirty="0"/>
              <a:t>ÜRETİM YÖNTEMİ</a:t>
            </a:r>
          </a:p>
          <a:p>
            <a:pPr marL="285750" lvl="0" indent="-285750" algn="ctr">
              <a:buFont typeface="Arial" panose="020B0604020202020204" pitchFamily="34" charset="0"/>
              <a:buChar char="•"/>
            </a:pPr>
            <a:endParaRPr lang="tr-TR" sz="2000" dirty="0"/>
          </a:p>
          <a:p>
            <a:pPr marL="285750" lvl="0" indent="-285750" algn="ctr">
              <a:buFont typeface="Arial" panose="020B0604020202020204" pitchFamily="34" charset="0"/>
              <a:buChar char="•"/>
            </a:pPr>
            <a:r>
              <a:rPr lang="tr-TR" sz="2000" dirty="0"/>
              <a:t>GELİR YÖNTEMİ</a:t>
            </a:r>
          </a:p>
          <a:p>
            <a:r>
              <a:rPr lang="tr-TR" sz="2000" dirty="0"/>
              <a:t> </a:t>
            </a:r>
          </a:p>
          <a:p>
            <a:endParaRPr lang="tr-TR" dirty="0"/>
          </a:p>
        </p:txBody>
      </p:sp>
    </p:spTree>
    <p:extLst>
      <p:ext uri="{BB962C8B-B14F-4D97-AF65-F5344CB8AC3E}">
        <p14:creationId xmlns:p14="http://schemas.microsoft.com/office/powerpoint/2010/main" val="157433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1">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959157" y="1113764"/>
            <a:ext cx="3269749" cy="4624327"/>
          </a:xfrm>
        </p:spPr>
        <p:txBody>
          <a:bodyPr vert="horz" lIns="91440" tIns="45720" rIns="91440" bIns="45720" rtlCol="0" anchor="ctr">
            <a:normAutofit/>
          </a:bodyPr>
          <a:lstStyle/>
          <a:p>
            <a:r>
              <a:rPr lang="en-US" sz="3200">
                <a:solidFill>
                  <a:srgbClr val="FFFFFF"/>
                </a:solidFill>
              </a:rPr>
              <a:t>HARCAMA YÖNETMİ</a:t>
            </a:r>
            <a:br>
              <a:rPr lang="en-US" sz="3200">
                <a:solidFill>
                  <a:srgbClr val="FFFFFF"/>
                </a:solidFill>
              </a:rPr>
            </a:br>
            <a:br>
              <a:rPr lang="en-US" sz="3200">
                <a:solidFill>
                  <a:srgbClr val="FFFFFF"/>
                </a:solidFill>
              </a:rPr>
            </a:br>
            <a:endParaRPr lang="en-US" sz="3200">
              <a:solidFill>
                <a:srgbClr val="FFFFFF"/>
              </a:solidFill>
            </a:endParaRPr>
          </a:p>
        </p:txBody>
      </p:sp>
      <p:sp>
        <p:nvSpPr>
          <p:cNvPr id="52" name="Metin kutusu 6">
            <a:extLst>
              <a:ext uri="{FF2B5EF4-FFF2-40B4-BE49-F238E27FC236}">
                <a16:creationId xmlns:a16="http://schemas.microsoft.com/office/drawing/2014/main" id="{BCE8ABC7-DECE-4349-917A-D894ED02B390}"/>
              </a:ext>
            </a:extLst>
          </p:cNvPr>
          <p:cNvSpPr txBox="1"/>
          <p:nvPr/>
        </p:nvSpPr>
        <p:spPr>
          <a:xfrm>
            <a:off x="5155905" y="964909"/>
            <a:ext cx="6108179" cy="4624327"/>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Bu </a:t>
            </a:r>
            <a:r>
              <a:rPr lang="en-US" dirty="0" err="1">
                <a:solidFill>
                  <a:schemeClr val="tx2"/>
                </a:solidFill>
              </a:rPr>
              <a:t>yöntemde</a:t>
            </a:r>
            <a:r>
              <a:rPr lang="en-US" dirty="0">
                <a:solidFill>
                  <a:schemeClr val="tx2"/>
                </a:solidFill>
              </a:rPr>
              <a:t>; </a:t>
            </a:r>
            <a:r>
              <a:rPr lang="en-US" dirty="0" err="1">
                <a:solidFill>
                  <a:schemeClr val="tx2"/>
                </a:solidFill>
              </a:rPr>
              <a:t>ülke</a:t>
            </a:r>
            <a:r>
              <a:rPr lang="en-US" dirty="0">
                <a:solidFill>
                  <a:schemeClr val="tx2"/>
                </a:solidFill>
              </a:rPr>
              <a:t> </a:t>
            </a:r>
            <a:r>
              <a:rPr lang="en-US" dirty="0" err="1">
                <a:solidFill>
                  <a:schemeClr val="tx2"/>
                </a:solidFill>
              </a:rPr>
              <a:t>ekonomisi</a:t>
            </a:r>
            <a:r>
              <a:rPr lang="en-US" dirty="0">
                <a:solidFill>
                  <a:schemeClr val="tx2"/>
                </a:solidFill>
              </a:rPr>
              <a:t> </a:t>
            </a:r>
            <a:r>
              <a:rPr lang="en-US" dirty="0" err="1">
                <a:solidFill>
                  <a:schemeClr val="tx2"/>
                </a:solidFill>
              </a:rPr>
              <a:t>için</a:t>
            </a:r>
            <a:r>
              <a:rPr lang="en-US" dirty="0">
                <a:solidFill>
                  <a:schemeClr val="tx2"/>
                </a:solidFill>
              </a:rPr>
              <a:t> </a:t>
            </a:r>
            <a:r>
              <a:rPr lang="en-US" dirty="0" err="1">
                <a:solidFill>
                  <a:schemeClr val="tx2"/>
                </a:solidFill>
              </a:rPr>
              <a:t>bir</a:t>
            </a:r>
            <a:r>
              <a:rPr lang="en-US" dirty="0">
                <a:solidFill>
                  <a:schemeClr val="tx2"/>
                </a:solidFill>
              </a:rPr>
              <a:t> </a:t>
            </a:r>
            <a:r>
              <a:rPr lang="en-US" dirty="0" err="1">
                <a:solidFill>
                  <a:schemeClr val="tx2"/>
                </a:solidFill>
              </a:rPr>
              <a:t>yılda</a:t>
            </a:r>
            <a:r>
              <a:rPr lang="en-US" dirty="0">
                <a:solidFill>
                  <a:schemeClr val="tx2"/>
                </a:solidFill>
              </a:rPr>
              <a:t> </a:t>
            </a:r>
            <a:r>
              <a:rPr lang="en-US" dirty="0" err="1">
                <a:solidFill>
                  <a:schemeClr val="tx2"/>
                </a:solidFill>
              </a:rPr>
              <a:t>nihai</a:t>
            </a:r>
            <a:r>
              <a:rPr lang="en-US" dirty="0">
                <a:solidFill>
                  <a:schemeClr val="tx2"/>
                </a:solidFill>
              </a:rPr>
              <a:t> mal </a:t>
            </a:r>
            <a:r>
              <a:rPr lang="en-US" dirty="0" err="1">
                <a:solidFill>
                  <a:schemeClr val="tx2"/>
                </a:solidFill>
              </a:rPr>
              <a:t>ve</a:t>
            </a:r>
            <a:r>
              <a:rPr lang="en-US" dirty="0">
                <a:solidFill>
                  <a:schemeClr val="tx2"/>
                </a:solidFill>
              </a:rPr>
              <a:t> </a:t>
            </a:r>
            <a:r>
              <a:rPr lang="en-US" dirty="0" err="1">
                <a:solidFill>
                  <a:schemeClr val="tx2"/>
                </a:solidFill>
              </a:rPr>
              <a:t>hizmetlere</a:t>
            </a:r>
            <a:r>
              <a:rPr lang="en-US" dirty="0">
                <a:solidFill>
                  <a:schemeClr val="tx2"/>
                </a:solidFill>
              </a:rPr>
              <a:t> </a:t>
            </a:r>
            <a:r>
              <a:rPr lang="en-US" dirty="0" err="1">
                <a:solidFill>
                  <a:schemeClr val="tx2"/>
                </a:solidFill>
              </a:rPr>
              <a:t>yapılan</a:t>
            </a:r>
            <a:r>
              <a:rPr lang="en-US" dirty="0">
                <a:solidFill>
                  <a:schemeClr val="tx2"/>
                </a:solidFill>
              </a:rPr>
              <a:t> </a:t>
            </a:r>
            <a:r>
              <a:rPr lang="en-US" b="1" dirty="0" err="1">
                <a:solidFill>
                  <a:schemeClr val="tx2"/>
                </a:solidFill>
              </a:rPr>
              <a:t>bütün</a:t>
            </a:r>
            <a:r>
              <a:rPr lang="en-US" b="1" dirty="0">
                <a:solidFill>
                  <a:schemeClr val="tx2"/>
                </a:solidFill>
              </a:rPr>
              <a:t> </a:t>
            </a:r>
            <a:r>
              <a:rPr lang="en-US" b="1" dirty="0" err="1">
                <a:solidFill>
                  <a:schemeClr val="tx2"/>
                </a:solidFill>
              </a:rPr>
              <a:t>harcamaların</a:t>
            </a:r>
            <a:r>
              <a:rPr lang="en-US" b="1" dirty="0">
                <a:solidFill>
                  <a:schemeClr val="tx2"/>
                </a:solidFill>
              </a:rPr>
              <a:t> </a:t>
            </a:r>
            <a:r>
              <a:rPr lang="en-US" b="1" dirty="0" err="1">
                <a:solidFill>
                  <a:schemeClr val="tx2"/>
                </a:solidFill>
              </a:rPr>
              <a:t>toplamı</a:t>
            </a:r>
            <a:r>
              <a:rPr lang="en-US" dirty="0">
                <a:solidFill>
                  <a:schemeClr val="tx2"/>
                </a:solidFill>
              </a:rPr>
              <a:t> </a:t>
            </a:r>
            <a:r>
              <a:rPr lang="en-US" dirty="0" err="1">
                <a:solidFill>
                  <a:schemeClr val="tx2"/>
                </a:solidFill>
              </a:rPr>
              <a:t>ile</a:t>
            </a:r>
            <a:r>
              <a:rPr lang="en-US" dirty="0">
                <a:solidFill>
                  <a:schemeClr val="tx2"/>
                </a:solidFill>
              </a:rPr>
              <a:t> GSYİH </a:t>
            </a:r>
            <a:r>
              <a:rPr lang="en-US" dirty="0" err="1">
                <a:solidFill>
                  <a:schemeClr val="tx2"/>
                </a:solidFill>
              </a:rPr>
              <a:t>verisine</a:t>
            </a:r>
            <a:r>
              <a:rPr lang="en-US" dirty="0">
                <a:solidFill>
                  <a:schemeClr val="tx2"/>
                </a:solidFill>
              </a:rPr>
              <a:t> </a:t>
            </a:r>
            <a:r>
              <a:rPr lang="en-US" dirty="0" err="1">
                <a:solidFill>
                  <a:schemeClr val="tx2"/>
                </a:solidFill>
              </a:rPr>
              <a:t>ulaşılmaktadır</a:t>
            </a:r>
            <a:r>
              <a:rPr lang="en-US" dirty="0">
                <a:solidFill>
                  <a:schemeClr val="tx2"/>
                </a:solidFill>
              </a:rPr>
              <a:t>.</a:t>
            </a:r>
            <a:endParaRPr lang="tr-TR"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r>
              <a:rPr lang="en-US" b="1" dirty="0" err="1">
                <a:solidFill>
                  <a:schemeClr val="tx2"/>
                </a:solidFill>
              </a:rPr>
              <a:t>Yöntemin</a:t>
            </a:r>
            <a:r>
              <a:rPr lang="en-US" b="1" dirty="0">
                <a:solidFill>
                  <a:schemeClr val="tx2"/>
                </a:solidFill>
              </a:rPr>
              <a:t> </a:t>
            </a:r>
            <a:r>
              <a:rPr lang="en-US" b="1" dirty="0" err="1">
                <a:solidFill>
                  <a:schemeClr val="tx2"/>
                </a:solidFill>
              </a:rPr>
              <a:t>genel</a:t>
            </a:r>
            <a:r>
              <a:rPr lang="en-US" b="1" dirty="0">
                <a:solidFill>
                  <a:schemeClr val="tx2"/>
                </a:solidFill>
              </a:rPr>
              <a:t> </a:t>
            </a:r>
            <a:r>
              <a:rPr lang="en-US" b="1" dirty="0" err="1">
                <a:solidFill>
                  <a:schemeClr val="tx2"/>
                </a:solidFill>
              </a:rPr>
              <a:t>mantığı</a:t>
            </a:r>
            <a:r>
              <a:rPr lang="en-US" b="1" dirty="0">
                <a:solidFill>
                  <a:schemeClr val="tx2"/>
                </a:solidFill>
              </a:rPr>
              <a:t>;</a:t>
            </a:r>
            <a:r>
              <a:rPr lang="en-US" dirty="0">
                <a:solidFill>
                  <a:schemeClr val="tx2"/>
                </a:solidFill>
              </a:rPr>
              <a:t> </a:t>
            </a:r>
            <a:r>
              <a:rPr lang="en-US" dirty="0" err="1">
                <a:solidFill>
                  <a:schemeClr val="tx2"/>
                </a:solidFill>
              </a:rPr>
              <a:t>bir</a:t>
            </a:r>
            <a:r>
              <a:rPr lang="en-US" dirty="0">
                <a:solidFill>
                  <a:schemeClr val="tx2"/>
                </a:solidFill>
              </a:rPr>
              <a:t> </a:t>
            </a:r>
            <a:r>
              <a:rPr lang="en-US" dirty="0" err="1">
                <a:solidFill>
                  <a:schemeClr val="tx2"/>
                </a:solidFill>
              </a:rPr>
              <a:t>ekonomide</a:t>
            </a:r>
            <a:r>
              <a:rPr lang="en-US" dirty="0">
                <a:solidFill>
                  <a:schemeClr val="tx2"/>
                </a:solidFill>
              </a:rPr>
              <a:t> </a:t>
            </a:r>
            <a:r>
              <a:rPr lang="en-US" dirty="0" err="1">
                <a:solidFill>
                  <a:schemeClr val="tx2"/>
                </a:solidFill>
              </a:rPr>
              <a:t>üretilen</a:t>
            </a:r>
            <a:r>
              <a:rPr lang="en-US" dirty="0">
                <a:solidFill>
                  <a:schemeClr val="tx2"/>
                </a:solidFill>
              </a:rPr>
              <a:t> </a:t>
            </a:r>
            <a:r>
              <a:rPr lang="en-US" dirty="0" err="1">
                <a:solidFill>
                  <a:schemeClr val="tx2"/>
                </a:solidFill>
              </a:rPr>
              <a:t>tüm</a:t>
            </a:r>
            <a:r>
              <a:rPr lang="en-US" dirty="0">
                <a:solidFill>
                  <a:schemeClr val="tx2"/>
                </a:solidFill>
              </a:rPr>
              <a:t> </a:t>
            </a:r>
            <a:r>
              <a:rPr lang="en-US" dirty="0" err="1">
                <a:solidFill>
                  <a:schemeClr val="tx2"/>
                </a:solidFill>
              </a:rPr>
              <a:t>malların</a:t>
            </a:r>
            <a:r>
              <a:rPr lang="en-US" dirty="0">
                <a:solidFill>
                  <a:schemeClr val="tx2"/>
                </a:solidFill>
              </a:rPr>
              <a:t> </a:t>
            </a:r>
            <a:r>
              <a:rPr lang="en-US" dirty="0" err="1">
                <a:solidFill>
                  <a:schemeClr val="tx2"/>
                </a:solidFill>
              </a:rPr>
              <a:t>satın</a:t>
            </a:r>
            <a:r>
              <a:rPr lang="en-US" dirty="0">
                <a:solidFill>
                  <a:schemeClr val="tx2"/>
                </a:solidFill>
              </a:rPr>
              <a:t> </a:t>
            </a:r>
            <a:r>
              <a:rPr lang="en-US" dirty="0" err="1">
                <a:solidFill>
                  <a:schemeClr val="tx2"/>
                </a:solidFill>
              </a:rPr>
              <a:t>alındığı</a:t>
            </a:r>
            <a:r>
              <a:rPr lang="en-US" dirty="0">
                <a:solidFill>
                  <a:schemeClr val="tx2"/>
                </a:solidFill>
              </a:rPr>
              <a:t> </a:t>
            </a:r>
            <a:r>
              <a:rPr lang="en-US" dirty="0" err="1">
                <a:solidFill>
                  <a:schemeClr val="tx2"/>
                </a:solidFill>
              </a:rPr>
              <a:t>prensibi</a:t>
            </a:r>
            <a:r>
              <a:rPr lang="en-US" dirty="0">
                <a:solidFill>
                  <a:schemeClr val="tx2"/>
                </a:solidFill>
              </a:rPr>
              <a:t> </a:t>
            </a:r>
            <a:r>
              <a:rPr lang="en-US" dirty="0" err="1">
                <a:solidFill>
                  <a:schemeClr val="tx2"/>
                </a:solidFill>
              </a:rPr>
              <a:t>üzerine</a:t>
            </a:r>
            <a:r>
              <a:rPr lang="en-US" dirty="0">
                <a:solidFill>
                  <a:schemeClr val="tx2"/>
                </a:solidFill>
              </a:rPr>
              <a:t> </a:t>
            </a:r>
            <a:r>
              <a:rPr lang="en-US" dirty="0" err="1">
                <a:solidFill>
                  <a:schemeClr val="tx2"/>
                </a:solidFill>
              </a:rPr>
              <a:t>hesaplama</a:t>
            </a:r>
            <a:r>
              <a:rPr lang="en-US" dirty="0">
                <a:solidFill>
                  <a:schemeClr val="tx2"/>
                </a:solidFill>
              </a:rPr>
              <a:t> </a:t>
            </a:r>
            <a:r>
              <a:rPr lang="en-US" dirty="0" err="1">
                <a:solidFill>
                  <a:schemeClr val="tx2"/>
                </a:solidFill>
              </a:rPr>
              <a:t>yapılmasıdır</a:t>
            </a:r>
            <a:r>
              <a:rPr lang="en-US" dirty="0">
                <a:solidFill>
                  <a:schemeClr val="tx2"/>
                </a:solidFill>
              </a:rPr>
              <a:t>. Bu </a:t>
            </a:r>
            <a:r>
              <a:rPr lang="en-US" dirty="0" err="1">
                <a:solidFill>
                  <a:schemeClr val="tx2"/>
                </a:solidFill>
              </a:rPr>
              <a:t>şekilde</a:t>
            </a:r>
            <a:r>
              <a:rPr lang="en-US" dirty="0">
                <a:solidFill>
                  <a:schemeClr val="tx2"/>
                </a:solidFill>
              </a:rPr>
              <a:t> </a:t>
            </a:r>
            <a:r>
              <a:rPr lang="en-US" dirty="0" err="1">
                <a:solidFill>
                  <a:schemeClr val="tx2"/>
                </a:solidFill>
              </a:rPr>
              <a:t>üretilen</a:t>
            </a:r>
            <a:r>
              <a:rPr lang="en-US" dirty="0">
                <a:solidFill>
                  <a:schemeClr val="tx2"/>
                </a:solidFill>
              </a:rPr>
              <a:t> </a:t>
            </a:r>
            <a:r>
              <a:rPr lang="en-US" dirty="0" err="1">
                <a:solidFill>
                  <a:schemeClr val="tx2"/>
                </a:solidFill>
              </a:rPr>
              <a:t>malların</a:t>
            </a:r>
            <a:r>
              <a:rPr lang="en-US" dirty="0">
                <a:solidFill>
                  <a:schemeClr val="tx2"/>
                </a:solidFill>
              </a:rPr>
              <a:t> </a:t>
            </a:r>
            <a:r>
              <a:rPr lang="en-US" dirty="0" err="1">
                <a:solidFill>
                  <a:schemeClr val="tx2"/>
                </a:solidFill>
              </a:rPr>
              <a:t>toplamı</a:t>
            </a:r>
            <a:r>
              <a:rPr lang="en-US" dirty="0">
                <a:solidFill>
                  <a:schemeClr val="tx2"/>
                </a:solidFill>
              </a:rPr>
              <a:t> </a:t>
            </a:r>
            <a:r>
              <a:rPr lang="en-US" dirty="0" err="1">
                <a:solidFill>
                  <a:schemeClr val="tx2"/>
                </a:solidFill>
              </a:rPr>
              <a:t>ile</a:t>
            </a:r>
            <a:r>
              <a:rPr lang="en-US" dirty="0">
                <a:solidFill>
                  <a:schemeClr val="tx2"/>
                </a:solidFill>
              </a:rPr>
              <a:t> </a:t>
            </a:r>
            <a:r>
              <a:rPr lang="en-US" dirty="0" err="1">
                <a:solidFill>
                  <a:schemeClr val="tx2"/>
                </a:solidFill>
              </a:rPr>
              <a:t>harcamalar</a:t>
            </a:r>
            <a:r>
              <a:rPr lang="en-US" dirty="0">
                <a:solidFill>
                  <a:schemeClr val="tx2"/>
                </a:solidFill>
              </a:rPr>
              <a:t> </a:t>
            </a:r>
            <a:r>
              <a:rPr lang="en-US" dirty="0" err="1">
                <a:solidFill>
                  <a:schemeClr val="tx2"/>
                </a:solidFill>
              </a:rPr>
              <a:t>toplamı</a:t>
            </a:r>
            <a:r>
              <a:rPr lang="en-US" dirty="0">
                <a:solidFill>
                  <a:schemeClr val="tx2"/>
                </a:solidFill>
              </a:rPr>
              <a:t> </a:t>
            </a:r>
            <a:r>
              <a:rPr lang="en-US" dirty="0" err="1">
                <a:solidFill>
                  <a:schemeClr val="tx2"/>
                </a:solidFill>
              </a:rPr>
              <a:t>birbirine</a:t>
            </a:r>
            <a:r>
              <a:rPr lang="en-US" dirty="0">
                <a:solidFill>
                  <a:schemeClr val="tx2"/>
                </a:solidFill>
              </a:rPr>
              <a:t> </a:t>
            </a:r>
            <a:r>
              <a:rPr lang="en-US" dirty="0" err="1">
                <a:solidFill>
                  <a:schemeClr val="tx2"/>
                </a:solidFill>
              </a:rPr>
              <a:t>eşit</a:t>
            </a:r>
            <a:r>
              <a:rPr lang="en-US" dirty="0">
                <a:solidFill>
                  <a:schemeClr val="tx2"/>
                </a:solidFill>
              </a:rPr>
              <a:t> </a:t>
            </a:r>
            <a:r>
              <a:rPr lang="en-US" dirty="0" err="1">
                <a:solidFill>
                  <a:schemeClr val="tx2"/>
                </a:solidFill>
              </a:rPr>
              <a:t>olmaktadır</a:t>
            </a:r>
            <a:r>
              <a:rPr lang="en-US" dirty="0">
                <a:solidFill>
                  <a:schemeClr val="tx2"/>
                </a:solidFill>
              </a:rPr>
              <a:t>.</a:t>
            </a:r>
            <a:endParaRPr lang="tr-TR"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r>
              <a:rPr lang="en-US" b="1" dirty="0" err="1">
                <a:solidFill>
                  <a:schemeClr val="tx2"/>
                </a:solidFill>
              </a:rPr>
              <a:t>Harcama</a:t>
            </a:r>
            <a:r>
              <a:rPr lang="en-US" b="1" dirty="0">
                <a:solidFill>
                  <a:schemeClr val="tx2"/>
                </a:solidFill>
              </a:rPr>
              <a:t> </a:t>
            </a:r>
            <a:r>
              <a:rPr lang="en-US" b="1" dirty="0" err="1">
                <a:solidFill>
                  <a:schemeClr val="tx2"/>
                </a:solidFill>
              </a:rPr>
              <a:t>yöntemiyle</a:t>
            </a:r>
            <a:r>
              <a:rPr lang="en-US" b="1" dirty="0">
                <a:solidFill>
                  <a:schemeClr val="tx2"/>
                </a:solidFill>
              </a:rPr>
              <a:t> GSYİH </a:t>
            </a:r>
            <a:r>
              <a:rPr lang="en-US" b="1" dirty="0" err="1">
                <a:solidFill>
                  <a:schemeClr val="tx2"/>
                </a:solidFill>
              </a:rPr>
              <a:t>hesaplamanın</a:t>
            </a:r>
            <a:r>
              <a:rPr lang="en-US" b="1" dirty="0">
                <a:solidFill>
                  <a:schemeClr val="tx2"/>
                </a:solidFill>
              </a:rPr>
              <a:t> </a:t>
            </a:r>
            <a:r>
              <a:rPr lang="en-US" b="1" dirty="0" err="1">
                <a:solidFill>
                  <a:schemeClr val="tx2"/>
                </a:solidFill>
              </a:rPr>
              <a:t>formülü</a:t>
            </a:r>
            <a:r>
              <a:rPr lang="en-US" b="1" dirty="0">
                <a:solidFill>
                  <a:schemeClr val="tx2"/>
                </a:solidFill>
              </a:rPr>
              <a:t>:</a:t>
            </a: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GSYİH = </a:t>
            </a:r>
            <a:r>
              <a:rPr lang="en-US" dirty="0" err="1">
                <a:solidFill>
                  <a:schemeClr val="tx2"/>
                </a:solidFill>
              </a:rPr>
              <a:t>Tüketim</a:t>
            </a:r>
            <a:r>
              <a:rPr lang="en-US" dirty="0">
                <a:solidFill>
                  <a:schemeClr val="tx2"/>
                </a:solidFill>
              </a:rPr>
              <a:t> </a:t>
            </a:r>
            <a:r>
              <a:rPr lang="en-US" dirty="0" err="1">
                <a:solidFill>
                  <a:schemeClr val="tx2"/>
                </a:solidFill>
              </a:rPr>
              <a:t>Harcamaları</a:t>
            </a:r>
            <a:r>
              <a:rPr lang="en-US" dirty="0">
                <a:solidFill>
                  <a:schemeClr val="tx2"/>
                </a:solidFill>
              </a:rPr>
              <a:t> + </a:t>
            </a:r>
            <a:r>
              <a:rPr lang="en-US" dirty="0" err="1">
                <a:solidFill>
                  <a:schemeClr val="tx2"/>
                </a:solidFill>
              </a:rPr>
              <a:t>Yatırım</a:t>
            </a:r>
            <a:r>
              <a:rPr lang="en-US" dirty="0">
                <a:solidFill>
                  <a:schemeClr val="tx2"/>
                </a:solidFill>
              </a:rPr>
              <a:t> </a:t>
            </a:r>
            <a:r>
              <a:rPr lang="en-US" dirty="0" err="1">
                <a:solidFill>
                  <a:schemeClr val="tx2"/>
                </a:solidFill>
              </a:rPr>
              <a:t>Harcamaları</a:t>
            </a:r>
            <a:r>
              <a:rPr lang="en-US" dirty="0">
                <a:solidFill>
                  <a:schemeClr val="tx2"/>
                </a:solidFill>
              </a:rPr>
              <a:t> + </a:t>
            </a:r>
            <a:r>
              <a:rPr lang="en-US" dirty="0" err="1">
                <a:solidFill>
                  <a:schemeClr val="tx2"/>
                </a:solidFill>
              </a:rPr>
              <a:t>Kamu</a:t>
            </a:r>
            <a:r>
              <a:rPr lang="en-US" dirty="0">
                <a:solidFill>
                  <a:schemeClr val="tx2"/>
                </a:solidFill>
              </a:rPr>
              <a:t> </a:t>
            </a:r>
            <a:r>
              <a:rPr lang="en-US" dirty="0" err="1">
                <a:solidFill>
                  <a:schemeClr val="tx2"/>
                </a:solidFill>
              </a:rPr>
              <a:t>Harcamaları</a:t>
            </a:r>
            <a:r>
              <a:rPr lang="en-US" dirty="0">
                <a:solidFill>
                  <a:schemeClr val="tx2"/>
                </a:solidFill>
              </a:rPr>
              <a:t> + Net </a:t>
            </a:r>
            <a:r>
              <a:rPr lang="en-US" dirty="0" err="1">
                <a:solidFill>
                  <a:schemeClr val="tx2"/>
                </a:solidFill>
              </a:rPr>
              <a:t>İhracat</a:t>
            </a: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p:txBody>
      </p:sp>
    </p:spTree>
    <p:extLst>
      <p:ext uri="{BB962C8B-B14F-4D97-AF65-F5344CB8AC3E}">
        <p14:creationId xmlns:p14="http://schemas.microsoft.com/office/powerpoint/2010/main" val="250113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3" name="Rectangle 142">
            <a:extLst>
              <a:ext uri="{FF2B5EF4-FFF2-40B4-BE49-F238E27FC236}">
                <a16:creationId xmlns:a16="http://schemas.microsoft.com/office/drawing/2014/main" id="{A56981F2-287B-4FF9-ADF9-BA62CF2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581191" y="723901"/>
            <a:ext cx="10993549" cy="1428750"/>
          </a:xfrm>
        </p:spPr>
        <p:txBody>
          <a:bodyPr vert="horz" lIns="91440" tIns="45720" rIns="91440" bIns="45720" rtlCol="0" anchor="b">
            <a:normAutofit/>
          </a:bodyPr>
          <a:lstStyle/>
          <a:p>
            <a:endParaRPr lang="en-US" sz="3600" dirty="0">
              <a:solidFill>
                <a:schemeClr val="accent1"/>
              </a:solidFill>
            </a:endParaRPr>
          </a:p>
        </p:txBody>
      </p:sp>
      <p:pic>
        <p:nvPicPr>
          <p:cNvPr id="3074" name="Picture 2">
            <a:extLst>
              <a:ext uri="{FF2B5EF4-FFF2-40B4-BE49-F238E27FC236}">
                <a16:creationId xmlns:a16="http://schemas.microsoft.com/office/drawing/2014/main" id="{45CAB0BB-DC8F-4F03-A847-972E1FDCD19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333" y="1030658"/>
            <a:ext cx="10509621" cy="535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64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959157" y="1113764"/>
            <a:ext cx="3269749" cy="4624327"/>
          </a:xfrm>
        </p:spPr>
        <p:txBody>
          <a:bodyPr vert="horz" lIns="91440" tIns="45720" rIns="91440" bIns="45720" rtlCol="0" anchor="ctr">
            <a:normAutofit/>
          </a:bodyPr>
          <a:lstStyle/>
          <a:p>
            <a:r>
              <a:rPr lang="en-US" sz="3200" dirty="0">
                <a:solidFill>
                  <a:srgbClr val="FFFFFF"/>
                </a:solidFill>
              </a:rPr>
              <a:t>ÜRETİM YÖNETMİ</a:t>
            </a:r>
          </a:p>
        </p:txBody>
      </p:sp>
      <p:sp>
        <p:nvSpPr>
          <p:cNvPr id="7" name="Metin kutusu 6">
            <a:extLst>
              <a:ext uri="{FF2B5EF4-FFF2-40B4-BE49-F238E27FC236}">
                <a16:creationId xmlns:a16="http://schemas.microsoft.com/office/drawing/2014/main" id="{BCE8ABC7-DECE-4349-917A-D894ED02B390}"/>
              </a:ext>
            </a:extLst>
          </p:cNvPr>
          <p:cNvSpPr txBox="1"/>
          <p:nvPr/>
        </p:nvSpPr>
        <p:spPr>
          <a:xfrm>
            <a:off x="5155905" y="737635"/>
            <a:ext cx="6108179" cy="5376584"/>
          </a:xfrm>
          <a:prstGeom prst="rect">
            <a:avLst/>
          </a:prstGeom>
        </p:spPr>
        <p:txBody>
          <a:bodyPr vert="horz" lIns="91440" tIns="45720" rIns="91440" bIns="45720" rtlCol="0" anchor="ctr">
            <a:normAutofit/>
          </a:bodyPr>
          <a:lstStyle/>
          <a:p>
            <a:pPr marL="285750" indent="-285750">
              <a:spcBef>
                <a:spcPct val="20000"/>
              </a:spcBef>
              <a:spcAft>
                <a:spcPts val="600"/>
              </a:spcAft>
              <a:buClr>
                <a:schemeClr val="accent2"/>
              </a:buClr>
              <a:buSzPct val="92000"/>
              <a:buFont typeface="Wingdings" panose="05000000000000000000" pitchFamily="2" charset="2"/>
              <a:buChar char="§"/>
            </a:pPr>
            <a:r>
              <a:rPr lang="en-US" dirty="0" err="1">
                <a:solidFill>
                  <a:schemeClr val="tx2"/>
                </a:solidFill>
              </a:rPr>
              <a:t>Akla</a:t>
            </a:r>
            <a:r>
              <a:rPr lang="en-US" dirty="0">
                <a:solidFill>
                  <a:schemeClr val="tx2"/>
                </a:solidFill>
              </a:rPr>
              <a:t> ilk </a:t>
            </a:r>
            <a:r>
              <a:rPr lang="en-US" dirty="0" err="1">
                <a:solidFill>
                  <a:schemeClr val="tx2"/>
                </a:solidFill>
              </a:rPr>
              <a:t>gelen</a:t>
            </a:r>
            <a:r>
              <a:rPr lang="en-US" dirty="0">
                <a:solidFill>
                  <a:schemeClr val="tx2"/>
                </a:solidFill>
              </a:rPr>
              <a:t> </a:t>
            </a:r>
            <a:r>
              <a:rPr lang="en-US" dirty="0" err="1">
                <a:solidFill>
                  <a:schemeClr val="tx2"/>
                </a:solidFill>
              </a:rPr>
              <a:t>yöntemlerden</a:t>
            </a:r>
            <a:r>
              <a:rPr lang="en-US" dirty="0">
                <a:solidFill>
                  <a:schemeClr val="tx2"/>
                </a:solidFill>
              </a:rPr>
              <a:t> </a:t>
            </a:r>
            <a:r>
              <a:rPr lang="en-US" dirty="0" err="1">
                <a:solidFill>
                  <a:schemeClr val="tx2"/>
                </a:solidFill>
              </a:rPr>
              <a:t>olan</a:t>
            </a:r>
            <a:r>
              <a:rPr lang="en-US" dirty="0">
                <a:solidFill>
                  <a:schemeClr val="tx2"/>
                </a:solidFill>
              </a:rPr>
              <a:t> </a:t>
            </a:r>
            <a:r>
              <a:rPr lang="en-US" dirty="0" err="1">
                <a:solidFill>
                  <a:schemeClr val="tx2"/>
                </a:solidFill>
              </a:rPr>
              <a:t>üretim</a:t>
            </a:r>
            <a:r>
              <a:rPr lang="en-US" dirty="0">
                <a:solidFill>
                  <a:schemeClr val="tx2"/>
                </a:solidFill>
              </a:rPr>
              <a:t>, </a:t>
            </a:r>
            <a:r>
              <a:rPr lang="en-US" b="1" dirty="0" err="1">
                <a:solidFill>
                  <a:schemeClr val="tx2"/>
                </a:solidFill>
              </a:rPr>
              <a:t>katma</a:t>
            </a:r>
            <a:r>
              <a:rPr lang="en-US" b="1" dirty="0">
                <a:solidFill>
                  <a:schemeClr val="tx2"/>
                </a:solidFill>
              </a:rPr>
              <a:t> </a:t>
            </a:r>
            <a:r>
              <a:rPr lang="en-US" b="1" dirty="0" err="1">
                <a:solidFill>
                  <a:schemeClr val="tx2"/>
                </a:solidFill>
              </a:rPr>
              <a:t>değer</a:t>
            </a:r>
            <a:r>
              <a:rPr lang="en-US" dirty="0">
                <a:solidFill>
                  <a:schemeClr val="tx2"/>
                </a:solidFill>
              </a:rPr>
              <a:t> </a:t>
            </a:r>
            <a:r>
              <a:rPr lang="en-US" dirty="0" err="1">
                <a:solidFill>
                  <a:schemeClr val="tx2"/>
                </a:solidFill>
              </a:rPr>
              <a:t>adıyla</a:t>
            </a:r>
            <a:r>
              <a:rPr lang="en-US" dirty="0">
                <a:solidFill>
                  <a:schemeClr val="tx2"/>
                </a:solidFill>
              </a:rPr>
              <a:t> da </a:t>
            </a:r>
            <a:r>
              <a:rPr lang="en-US" dirty="0" err="1">
                <a:solidFill>
                  <a:schemeClr val="tx2"/>
                </a:solidFill>
              </a:rPr>
              <a:t>anılmaktadır</a:t>
            </a:r>
            <a:r>
              <a:rPr lang="en-US" dirty="0">
                <a:solidFill>
                  <a:schemeClr val="tx2"/>
                </a:solidFill>
              </a:rPr>
              <a:t>. Bu </a:t>
            </a:r>
            <a:r>
              <a:rPr lang="en-US" dirty="0" err="1">
                <a:solidFill>
                  <a:schemeClr val="tx2"/>
                </a:solidFill>
              </a:rPr>
              <a:t>yöntem</a:t>
            </a:r>
            <a:r>
              <a:rPr lang="en-US" dirty="0">
                <a:solidFill>
                  <a:schemeClr val="tx2"/>
                </a:solidFill>
              </a:rPr>
              <a:t>, </a:t>
            </a:r>
            <a:r>
              <a:rPr lang="en-US" b="1" dirty="0" err="1">
                <a:solidFill>
                  <a:schemeClr val="tx2"/>
                </a:solidFill>
              </a:rPr>
              <a:t>ülkedeki</a:t>
            </a:r>
            <a:r>
              <a:rPr lang="en-US" b="1" dirty="0">
                <a:solidFill>
                  <a:schemeClr val="tx2"/>
                </a:solidFill>
              </a:rPr>
              <a:t> </a:t>
            </a:r>
            <a:r>
              <a:rPr lang="en-US" b="1" dirty="0" err="1">
                <a:solidFill>
                  <a:schemeClr val="tx2"/>
                </a:solidFill>
              </a:rPr>
              <a:t>toplam</a:t>
            </a:r>
            <a:r>
              <a:rPr lang="en-US" b="1" dirty="0">
                <a:solidFill>
                  <a:schemeClr val="tx2"/>
                </a:solidFill>
              </a:rPr>
              <a:t> </a:t>
            </a:r>
            <a:r>
              <a:rPr lang="en-US" b="1" dirty="0" err="1">
                <a:solidFill>
                  <a:schemeClr val="tx2"/>
                </a:solidFill>
              </a:rPr>
              <a:t>üretime</a:t>
            </a:r>
            <a:r>
              <a:rPr lang="en-US" dirty="0">
                <a:solidFill>
                  <a:schemeClr val="tx2"/>
                </a:solidFill>
              </a:rPr>
              <a:t> </a:t>
            </a:r>
            <a:r>
              <a:rPr lang="en-US" dirty="0" err="1">
                <a:solidFill>
                  <a:schemeClr val="tx2"/>
                </a:solidFill>
              </a:rPr>
              <a:t>işaret</a:t>
            </a:r>
            <a:r>
              <a:rPr lang="en-US" dirty="0">
                <a:solidFill>
                  <a:schemeClr val="tx2"/>
                </a:solidFill>
              </a:rPr>
              <a:t> </a:t>
            </a:r>
            <a:r>
              <a:rPr lang="en-US" dirty="0" err="1">
                <a:solidFill>
                  <a:schemeClr val="tx2"/>
                </a:solidFill>
              </a:rPr>
              <a:t>etmektedir</a:t>
            </a:r>
            <a:r>
              <a:rPr lang="en-US" dirty="0">
                <a:solidFill>
                  <a:schemeClr val="tx2"/>
                </a:solidFill>
              </a:rPr>
              <a:t>.</a:t>
            </a:r>
            <a:endParaRPr lang="tr-TR" dirty="0">
              <a:solidFill>
                <a:schemeClr val="tx2"/>
              </a:solidFill>
            </a:endParaRPr>
          </a:p>
          <a:p>
            <a:pPr marL="285750" indent="-285750">
              <a:spcBef>
                <a:spcPct val="20000"/>
              </a:spcBef>
              <a:spcAft>
                <a:spcPts val="600"/>
              </a:spcAft>
              <a:buClr>
                <a:schemeClr val="accent2"/>
              </a:buClr>
              <a:buSzPct val="92000"/>
              <a:buFont typeface="Wingdings" panose="05000000000000000000" pitchFamily="2" charset="2"/>
              <a:buChar char="§"/>
            </a:pPr>
            <a:br>
              <a:rPr lang="en-US" dirty="0">
                <a:solidFill>
                  <a:schemeClr val="tx2"/>
                </a:solidFill>
              </a:rPr>
            </a:br>
            <a:r>
              <a:rPr lang="en-US" dirty="0" err="1">
                <a:solidFill>
                  <a:schemeClr val="tx2"/>
                </a:solidFill>
              </a:rPr>
              <a:t>Ekonomideki</a:t>
            </a:r>
            <a:r>
              <a:rPr lang="en-US" dirty="0">
                <a:solidFill>
                  <a:schemeClr val="tx2"/>
                </a:solidFill>
              </a:rPr>
              <a:t> </a:t>
            </a:r>
            <a:r>
              <a:rPr lang="en-US" dirty="0" err="1">
                <a:solidFill>
                  <a:schemeClr val="tx2"/>
                </a:solidFill>
              </a:rPr>
              <a:t>bütün</a:t>
            </a:r>
            <a:r>
              <a:rPr lang="en-US" dirty="0">
                <a:solidFill>
                  <a:schemeClr val="tx2"/>
                </a:solidFill>
              </a:rPr>
              <a:t> </a:t>
            </a:r>
            <a:r>
              <a:rPr lang="en-US" dirty="0" err="1">
                <a:solidFill>
                  <a:schemeClr val="tx2"/>
                </a:solidFill>
              </a:rPr>
              <a:t>sektörler</a:t>
            </a:r>
            <a:r>
              <a:rPr lang="en-US" dirty="0">
                <a:solidFill>
                  <a:schemeClr val="tx2"/>
                </a:solidFill>
              </a:rPr>
              <a:t> </a:t>
            </a:r>
            <a:r>
              <a:rPr lang="en-US" dirty="0" err="1">
                <a:solidFill>
                  <a:schemeClr val="tx2"/>
                </a:solidFill>
              </a:rPr>
              <a:t>tarafından</a:t>
            </a:r>
            <a:r>
              <a:rPr lang="en-US" dirty="0">
                <a:solidFill>
                  <a:schemeClr val="tx2"/>
                </a:solidFill>
              </a:rPr>
              <a:t> </a:t>
            </a:r>
            <a:r>
              <a:rPr lang="en-US" dirty="0" err="1">
                <a:solidFill>
                  <a:schemeClr val="tx2"/>
                </a:solidFill>
              </a:rPr>
              <a:t>üretilen</a:t>
            </a:r>
            <a:r>
              <a:rPr lang="en-US" dirty="0">
                <a:solidFill>
                  <a:schemeClr val="tx2"/>
                </a:solidFill>
              </a:rPr>
              <a:t> </a:t>
            </a:r>
            <a:r>
              <a:rPr lang="en-US" dirty="0" err="1">
                <a:solidFill>
                  <a:schemeClr val="tx2"/>
                </a:solidFill>
              </a:rPr>
              <a:t>nihai</a:t>
            </a:r>
            <a:r>
              <a:rPr lang="en-US" dirty="0">
                <a:solidFill>
                  <a:schemeClr val="tx2"/>
                </a:solidFill>
              </a:rPr>
              <a:t> mal </a:t>
            </a:r>
            <a:r>
              <a:rPr lang="en-US" dirty="0" err="1">
                <a:solidFill>
                  <a:schemeClr val="tx2"/>
                </a:solidFill>
              </a:rPr>
              <a:t>ve</a:t>
            </a:r>
            <a:r>
              <a:rPr lang="en-US" dirty="0">
                <a:solidFill>
                  <a:schemeClr val="tx2"/>
                </a:solidFill>
              </a:rPr>
              <a:t> </a:t>
            </a:r>
            <a:r>
              <a:rPr lang="en-US" dirty="0" err="1">
                <a:solidFill>
                  <a:schemeClr val="tx2"/>
                </a:solidFill>
              </a:rPr>
              <a:t>hizmetlerin</a:t>
            </a:r>
            <a:r>
              <a:rPr lang="en-US" dirty="0">
                <a:solidFill>
                  <a:schemeClr val="tx2"/>
                </a:solidFill>
              </a:rPr>
              <a:t> </a:t>
            </a:r>
            <a:r>
              <a:rPr lang="en-US" dirty="0" err="1">
                <a:solidFill>
                  <a:schemeClr val="tx2"/>
                </a:solidFill>
              </a:rPr>
              <a:t>piyasa</a:t>
            </a:r>
            <a:r>
              <a:rPr lang="en-US" dirty="0">
                <a:solidFill>
                  <a:schemeClr val="tx2"/>
                </a:solidFill>
              </a:rPr>
              <a:t> </a:t>
            </a:r>
            <a:r>
              <a:rPr lang="en-US" dirty="0" err="1">
                <a:solidFill>
                  <a:schemeClr val="tx2"/>
                </a:solidFill>
              </a:rPr>
              <a:t>fiyatı</a:t>
            </a:r>
            <a:r>
              <a:rPr lang="en-US" dirty="0">
                <a:solidFill>
                  <a:schemeClr val="tx2"/>
                </a:solidFill>
              </a:rPr>
              <a:t> </a:t>
            </a:r>
            <a:r>
              <a:rPr lang="en-US" dirty="0" err="1">
                <a:solidFill>
                  <a:schemeClr val="tx2"/>
                </a:solidFill>
              </a:rPr>
              <a:t>üzerinden</a:t>
            </a:r>
            <a:r>
              <a:rPr lang="en-US" dirty="0">
                <a:solidFill>
                  <a:schemeClr val="tx2"/>
                </a:solidFill>
              </a:rPr>
              <a:t> </a:t>
            </a:r>
            <a:r>
              <a:rPr lang="en-US" dirty="0" err="1">
                <a:solidFill>
                  <a:schemeClr val="tx2"/>
                </a:solidFill>
              </a:rPr>
              <a:t>değerlerinin</a:t>
            </a:r>
            <a:r>
              <a:rPr lang="en-US" dirty="0">
                <a:solidFill>
                  <a:schemeClr val="tx2"/>
                </a:solidFill>
              </a:rPr>
              <a:t> </a:t>
            </a:r>
            <a:r>
              <a:rPr lang="en-US" dirty="0" err="1">
                <a:solidFill>
                  <a:schemeClr val="tx2"/>
                </a:solidFill>
              </a:rPr>
              <a:t>toplamı</a:t>
            </a:r>
            <a:r>
              <a:rPr lang="en-US" dirty="0">
                <a:solidFill>
                  <a:schemeClr val="tx2"/>
                </a:solidFill>
              </a:rPr>
              <a:t> GSYİH </a:t>
            </a:r>
            <a:r>
              <a:rPr lang="en-US" dirty="0" err="1">
                <a:solidFill>
                  <a:schemeClr val="tx2"/>
                </a:solidFill>
              </a:rPr>
              <a:t>verisine</a:t>
            </a:r>
            <a:r>
              <a:rPr lang="en-US" dirty="0">
                <a:solidFill>
                  <a:schemeClr val="tx2"/>
                </a:solidFill>
              </a:rPr>
              <a:t> </a:t>
            </a:r>
            <a:r>
              <a:rPr lang="en-US" dirty="0" err="1">
                <a:solidFill>
                  <a:schemeClr val="tx2"/>
                </a:solidFill>
              </a:rPr>
              <a:t>eşittir</a:t>
            </a:r>
            <a:r>
              <a:rPr lang="en-US" dirty="0">
                <a:solidFill>
                  <a:schemeClr val="tx2"/>
                </a:solidFill>
              </a:rPr>
              <a:t>. </a:t>
            </a:r>
            <a:r>
              <a:rPr lang="en-US" dirty="0" err="1">
                <a:solidFill>
                  <a:schemeClr val="tx2"/>
                </a:solidFill>
              </a:rPr>
              <a:t>Örneğin</a:t>
            </a:r>
            <a:r>
              <a:rPr lang="en-US" dirty="0">
                <a:solidFill>
                  <a:schemeClr val="tx2"/>
                </a:solidFill>
              </a:rPr>
              <a:t>; </a:t>
            </a:r>
            <a:r>
              <a:rPr lang="en-US" dirty="0" err="1">
                <a:solidFill>
                  <a:schemeClr val="tx2"/>
                </a:solidFill>
              </a:rPr>
              <a:t>tarım</a:t>
            </a:r>
            <a:r>
              <a:rPr lang="en-US" dirty="0">
                <a:solidFill>
                  <a:schemeClr val="tx2"/>
                </a:solidFill>
              </a:rPr>
              <a:t>, </a:t>
            </a:r>
            <a:r>
              <a:rPr lang="en-US" dirty="0" err="1">
                <a:solidFill>
                  <a:schemeClr val="tx2"/>
                </a:solidFill>
              </a:rPr>
              <a:t>sanayi</a:t>
            </a:r>
            <a:r>
              <a:rPr lang="en-US" dirty="0">
                <a:solidFill>
                  <a:schemeClr val="tx2"/>
                </a:solidFill>
              </a:rPr>
              <a:t> </a:t>
            </a:r>
            <a:r>
              <a:rPr lang="en-US" dirty="0" err="1">
                <a:solidFill>
                  <a:schemeClr val="tx2"/>
                </a:solidFill>
              </a:rPr>
              <a:t>ve</a:t>
            </a:r>
            <a:r>
              <a:rPr lang="en-US" dirty="0">
                <a:solidFill>
                  <a:schemeClr val="tx2"/>
                </a:solidFill>
              </a:rPr>
              <a:t> </a:t>
            </a:r>
            <a:r>
              <a:rPr lang="en-US" dirty="0" err="1">
                <a:solidFill>
                  <a:schemeClr val="tx2"/>
                </a:solidFill>
              </a:rPr>
              <a:t>hizmet</a:t>
            </a:r>
            <a:r>
              <a:rPr lang="en-US" dirty="0">
                <a:solidFill>
                  <a:schemeClr val="tx2"/>
                </a:solidFill>
              </a:rPr>
              <a:t> </a:t>
            </a:r>
            <a:r>
              <a:rPr lang="en-US" dirty="0" err="1">
                <a:solidFill>
                  <a:schemeClr val="tx2"/>
                </a:solidFill>
              </a:rPr>
              <a:t>sektörlerinde</a:t>
            </a:r>
            <a:r>
              <a:rPr lang="en-US" dirty="0">
                <a:solidFill>
                  <a:schemeClr val="tx2"/>
                </a:solidFill>
              </a:rPr>
              <a:t> </a:t>
            </a:r>
            <a:r>
              <a:rPr lang="en-US" dirty="0" err="1">
                <a:solidFill>
                  <a:schemeClr val="tx2"/>
                </a:solidFill>
              </a:rPr>
              <a:t>üretilen</a:t>
            </a:r>
            <a:r>
              <a:rPr lang="en-US" dirty="0">
                <a:solidFill>
                  <a:schemeClr val="tx2"/>
                </a:solidFill>
              </a:rPr>
              <a:t> </a:t>
            </a:r>
            <a:r>
              <a:rPr lang="en-US" dirty="0" err="1">
                <a:solidFill>
                  <a:schemeClr val="tx2"/>
                </a:solidFill>
              </a:rPr>
              <a:t>bütün</a:t>
            </a:r>
            <a:r>
              <a:rPr lang="en-US" dirty="0">
                <a:solidFill>
                  <a:schemeClr val="tx2"/>
                </a:solidFill>
              </a:rPr>
              <a:t> mal </a:t>
            </a:r>
            <a:r>
              <a:rPr lang="en-US" dirty="0" err="1">
                <a:solidFill>
                  <a:schemeClr val="tx2"/>
                </a:solidFill>
              </a:rPr>
              <a:t>ile</a:t>
            </a:r>
            <a:r>
              <a:rPr lang="en-US" dirty="0">
                <a:solidFill>
                  <a:schemeClr val="tx2"/>
                </a:solidFill>
              </a:rPr>
              <a:t> </a:t>
            </a:r>
            <a:r>
              <a:rPr lang="en-US" dirty="0" err="1">
                <a:solidFill>
                  <a:schemeClr val="tx2"/>
                </a:solidFill>
              </a:rPr>
              <a:t>hizmetler</a:t>
            </a:r>
            <a:r>
              <a:rPr lang="en-US" dirty="0">
                <a:solidFill>
                  <a:schemeClr val="tx2"/>
                </a:solidFill>
              </a:rPr>
              <a:t>.</a:t>
            </a:r>
          </a:p>
          <a:p>
            <a:pPr marL="285750" indent="-285750">
              <a:spcBef>
                <a:spcPct val="20000"/>
              </a:spcBef>
              <a:spcAft>
                <a:spcPts val="600"/>
              </a:spcAft>
              <a:buClr>
                <a:schemeClr val="accent2"/>
              </a:buClr>
              <a:buSzPct val="92000"/>
              <a:buFont typeface="Wingdings" panose="05000000000000000000" pitchFamily="2" charset="2"/>
              <a:buChar char="§"/>
            </a:pPr>
            <a:r>
              <a:rPr lang="en-US" dirty="0">
                <a:solidFill>
                  <a:schemeClr val="tx2"/>
                </a:solidFill>
              </a:rPr>
              <a:t>Bu </a:t>
            </a:r>
            <a:r>
              <a:rPr lang="en-US" dirty="0" err="1">
                <a:solidFill>
                  <a:schemeClr val="tx2"/>
                </a:solidFill>
              </a:rPr>
              <a:t>bilgiler</a:t>
            </a:r>
            <a:r>
              <a:rPr lang="en-US" dirty="0">
                <a:solidFill>
                  <a:schemeClr val="tx2"/>
                </a:solidFill>
              </a:rPr>
              <a:t> </a:t>
            </a:r>
            <a:r>
              <a:rPr lang="en-US" dirty="0" err="1">
                <a:solidFill>
                  <a:schemeClr val="tx2"/>
                </a:solidFill>
              </a:rPr>
              <a:t>ışığında</a:t>
            </a:r>
            <a:r>
              <a:rPr lang="en-US" dirty="0">
                <a:solidFill>
                  <a:schemeClr val="tx2"/>
                </a:solidFill>
              </a:rPr>
              <a:t> </a:t>
            </a:r>
            <a:r>
              <a:rPr lang="en-US" dirty="0" err="1">
                <a:solidFill>
                  <a:schemeClr val="tx2"/>
                </a:solidFill>
              </a:rPr>
              <a:t>üretim</a:t>
            </a:r>
            <a:r>
              <a:rPr lang="en-US" dirty="0">
                <a:solidFill>
                  <a:schemeClr val="tx2"/>
                </a:solidFill>
              </a:rPr>
              <a:t> </a:t>
            </a:r>
            <a:r>
              <a:rPr lang="en-US" dirty="0" err="1">
                <a:solidFill>
                  <a:schemeClr val="tx2"/>
                </a:solidFill>
              </a:rPr>
              <a:t>yöntemiyle</a:t>
            </a:r>
            <a:r>
              <a:rPr lang="en-US" dirty="0">
                <a:solidFill>
                  <a:schemeClr val="tx2"/>
                </a:solidFill>
              </a:rPr>
              <a:t> GSYİH </a:t>
            </a:r>
            <a:r>
              <a:rPr lang="en-US" dirty="0" err="1">
                <a:solidFill>
                  <a:schemeClr val="tx2"/>
                </a:solidFill>
              </a:rPr>
              <a:t>hesaplamasında</a:t>
            </a:r>
            <a:r>
              <a:rPr lang="en-US" dirty="0">
                <a:solidFill>
                  <a:schemeClr val="tx2"/>
                </a:solidFill>
              </a:rPr>
              <a:t> </a:t>
            </a:r>
            <a:r>
              <a:rPr lang="en-US" dirty="0" err="1">
                <a:solidFill>
                  <a:schemeClr val="tx2"/>
                </a:solidFill>
              </a:rPr>
              <a:t>üretilen</a:t>
            </a:r>
            <a:r>
              <a:rPr lang="en-US" dirty="0">
                <a:solidFill>
                  <a:schemeClr val="tx2"/>
                </a:solidFill>
              </a:rPr>
              <a:t> her </a:t>
            </a:r>
            <a:r>
              <a:rPr lang="en-US" dirty="0" err="1">
                <a:solidFill>
                  <a:schemeClr val="tx2"/>
                </a:solidFill>
              </a:rPr>
              <a:t>malın</a:t>
            </a:r>
            <a:r>
              <a:rPr lang="en-US" dirty="0">
                <a:solidFill>
                  <a:schemeClr val="tx2"/>
                </a:solidFill>
              </a:rPr>
              <a:t> </a:t>
            </a:r>
            <a:r>
              <a:rPr lang="en-US" dirty="0" err="1">
                <a:solidFill>
                  <a:schemeClr val="tx2"/>
                </a:solidFill>
              </a:rPr>
              <a:t>piyasası</a:t>
            </a:r>
            <a:r>
              <a:rPr lang="en-US" dirty="0">
                <a:solidFill>
                  <a:schemeClr val="tx2"/>
                </a:solidFill>
              </a:rPr>
              <a:t> </a:t>
            </a:r>
            <a:r>
              <a:rPr lang="en-US" dirty="0" err="1">
                <a:solidFill>
                  <a:schemeClr val="tx2"/>
                </a:solidFill>
              </a:rPr>
              <a:t>fiyatı</a:t>
            </a:r>
            <a:r>
              <a:rPr lang="en-US" dirty="0">
                <a:solidFill>
                  <a:schemeClr val="tx2"/>
                </a:solidFill>
              </a:rPr>
              <a:t> (P) </a:t>
            </a:r>
            <a:r>
              <a:rPr lang="en-US" dirty="0" err="1">
                <a:solidFill>
                  <a:schemeClr val="tx2"/>
                </a:solidFill>
              </a:rPr>
              <a:t>ile</a:t>
            </a:r>
            <a:r>
              <a:rPr lang="en-US" dirty="0">
                <a:solidFill>
                  <a:schemeClr val="tx2"/>
                </a:solidFill>
              </a:rPr>
              <a:t> her </a:t>
            </a:r>
            <a:r>
              <a:rPr lang="en-US" dirty="0" err="1">
                <a:solidFill>
                  <a:schemeClr val="tx2"/>
                </a:solidFill>
              </a:rPr>
              <a:t>bir</a:t>
            </a:r>
            <a:r>
              <a:rPr lang="en-US" dirty="0">
                <a:solidFill>
                  <a:schemeClr val="tx2"/>
                </a:solidFill>
              </a:rPr>
              <a:t> </a:t>
            </a:r>
            <a:r>
              <a:rPr lang="en-US" dirty="0" err="1">
                <a:solidFill>
                  <a:schemeClr val="tx2"/>
                </a:solidFill>
              </a:rPr>
              <a:t>üretilen</a:t>
            </a:r>
            <a:r>
              <a:rPr lang="en-US" dirty="0">
                <a:solidFill>
                  <a:schemeClr val="tx2"/>
                </a:solidFill>
              </a:rPr>
              <a:t> mal </a:t>
            </a:r>
            <a:r>
              <a:rPr lang="en-US" dirty="0" err="1">
                <a:solidFill>
                  <a:schemeClr val="tx2"/>
                </a:solidFill>
              </a:rPr>
              <a:t>ve</a:t>
            </a:r>
            <a:r>
              <a:rPr lang="en-US" dirty="0">
                <a:solidFill>
                  <a:schemeClr val="tx2"/>
                </a:solidFill>
              </a:rPr>
              <a:t> </a:t>
            </a:r>
            <a:r>
              <a:rPr lang="en-US" dirty="0" err="1">
                <a:solidFill>
                  <a:schemeClr val="tx2"/>
                </a:solidFill>
              </a:rPr>
              <a:t>hizmetin</a:t>
            </a:r>
            <a:r>
              <a:rPr lang="en-US" dirty="0">
                <a:solidFill>
                  <a:schemeClr val="tx2"/>
                </a:solidFill>
              </a:rPr>
              <a:t> </a:t>
            </a:r>
            <a:r>
              <a:rPr lang="en-US" dirty="0" err="1">
                <a:solidFill>
                  <a:schemeClr val="tx2"/>
                </a:solidFill>
              </a:rPr>
              <a:t>adedi</a:t>
            </a:r>
            <a:r>
              <a:rPr lang="en-US" dirty="0">
                <a:solidFill>
                  <a:schemeClr val="tx2"/>
                </a:solidFill>
              </a:rPr>
              <a:t> (Q) </a:t>
            </a:r>
            <a:r>
              <a:rPr lang="en-US" dirty="0" err="1">
                <a:solidFill>
                  <a:schemeClr val="tx2"/>
                </a:solidFill>
              </a:rPr>
              <a:t>çarpımları</a:t>
            </a:r>
            <a:r>
              <a:rPr lang="en-US" dirty="0">
                <a:solidFill>
                  <a:schemeClr val="tx2"/>
                </a:solidFill>
              </a:rPr>
              <a:t> </a:t>
            </a:r>
            <a:r>
              <a:rPr lang="en-US" dirty="0" err="1">
                <a:solidFill>
                  <a:schemeClr val="tx2"/>
                </a:solidFill>
              </a:rPr>
              <a:t>toplanır</a:t>
            </a:r>
            <a:r>
              <a:rPr lang="en-US" dirty="0">
                <a:solidFill>
                  <a:schemeClr val="tx2"/>
                </a:solidFill>
              </a:rPr>
              <a:t>.</a:t>
            </a:r>
            <a:endParaRPr lang="tr-TR" dirty="0">
              <a:solidFill>
                <a:schemeClr val="tx2"/>
              </a:solidFill>
            </a:endParaRPr>
          </a:p>
          <a:p>
            <a:pPr marL="285750" indent="-285750">
              <a:spcBef>
                <a:spcPct val="20000"/>
              </a:spcBef>
              <a:spcAft>
                <a:spcPts val="600"/>
              </a:spcAft>
              <a:buClr>
                <a:schemeClr val="accent2"/>
              </a:buClr>
              <a:buSzPct val="92000"/>
              <a:buFont typeface="Wingdings" panose="05000000000000000000" pitchFamily="2" charset="2"/>
              <a:buChar char="§"/>
            </a:pPr>
            <a:endParaRPr lang="en-US" dirty="0">
              <a:solidFill>
                <a:schemeClr val="tx2"/>
              </a:solidFill>
            </a:endParaRPr>
          </a:p>
          <a:p>
            <a:pPr marL="285750" indent="-285750">
              <a:spcBef>
                <a:spcPct val="20000"/>
              </a:spcBef>
              <a:spcAft>
                <a:spcPts val="600"/>
              </a:spcAft>
              <a:buClr>
                <a:schemeClr val="accent2"/>
              </a:buClr>
              <a:buSzPct val="92000"/>
              <a:buFont typeface="Wingdings" panose="05000000000000000000" pitchFamily="2" charset="2"/>
              <a:buChar char="§"/>
            </a:pPr>
            <a:r>
              <a:rPr lang="en-US" dirty="0">
                <a:solidFill>
                  <a:schemeClr val="tx2"/>
                </a:solidFill>
              </a:rPr>
              <a:t>GSYİH = P1Q1 + P2Q2 + P3Q3 + … + </a:t>
            </a:r>
            <a:r>
              <a:rPr lang="en-US" dirty="0" err="1">
                <a:solidFill>
                  <a:schemeClr val="tx2"/>
                </a:solidFill>
              </a:rPr>
              <a:t>PnQn</a:t>
            </a: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p:txBody>
      </p:sp>
    </p:spTree>
    <p:extLst>
      <p:ext uri="{BB962C8B-B14F-4D97-AF65-F5344CB8AC3E}">
        <p14:creationId xmlns:p14="http://schemas.microsoft.com/office/powerpoint/2010/main" val="427914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6F849173-4602-41B1-80FA-CAC7A590BA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4149" y="864819"/>
            <a:ext cx="6633468" cy="5766536"/>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8296275" y="1419225"/>
            <a:ext cx="3081576" cy="2085869"/>
          </a:xfrm>
        </p:spPr>
        <p:txBody>
          <a:bodyPr vert="horz" lIns="91440" tIns="45720" rIns="91440" bIns="45720" rtlCol="0" anchor="b">
            <a:normAutofit/>
          </a:bodyPr>
          <a:lstStyle/>
          <a:p>
            <a:pPr marL="0" marR="0" lvl="0" indent="0" fontAlgn="base">
              <a:lnSpc>
                <a:spcPct val="90000"/>
              </a:lnSpc>
              <a:spcAft>
                <a:spcPct val="0"/>
              </a:spcAft>
              <a:buClrTx/>
              <a:buSzTx/>
              <a:tabLst/>
            </a:pPr>
            <a:r>
              <a:rPr kumimoji="0" lang="en-US" altLang="tr-TR" sz="2000" i="0" u="none" strike="noStrike" normalizeH="0" baseline="0">
                <a:ln>
                  <a:noFill/>
                </a:ln>
                <a:solidFill>
                  <a:srgbClr val="FFFFFF"/>
                </a:solidFill>
                <a:effectLst/>
              </a:rPr>
              <a:t>Üretim Yöntemine göre GSYH hesabında sektörlerin payları, cari fiyatlarla, 2018, 2019</a:t>
            </a:r>
            <a:br>
              <a:rPr kumimoji="0" lang="en-US" altLang="tr-TR" sz="2000" i="0" u="none" strike="noStrike" normalizeH="0" baseline="0">
                <a:ln>
                  <a:noFill/>
                </a:ln>
                <a:solidFill>
                  <a:srgbClr val="FFFFFF"/>
                </a:solidFill>
                <a:effectLst/>
              </a:rPr>
            </a:br>
            <a:br>
              <a:rPr kumimoji="0" lang="en-US" altLang="tr-TR" sz="2000" i="0" u="none" strike="noStrike" normalizeH="0" baseline="0">
                <a:ln>
                  <a:noFill/>
                </a:ln>
                <a:solidFill>
                  <a:srgbClr val="FFFFFF"/>
                </a:solidFill>
                <a:effectLst/>
              </a:rPr>
            </a:br>
            <a:r>
              <a:rPr kumimoji="0" lang="en-US" altLang="tr-TR" sz="2000" i="0" u="none" strike="noStrike" normalizeH="0" baseline="0">
                <a:ln>
                  <a:noFill/>
                </a:ln>
                <a:solidFill>
                  <a:srgbClr val="FFFFFF"/>
                </a:solidFill>
                <a:effectLst/>
              </a:rPr>
              <a:t>        </a:t>
            </a:r>
          </a:p>
        </p:txBody>
      </p:sp>
      <p:sp>
        <p:nvSpPr>
          <p:cNvPr id="7" name="Metin kutusu 6">
            <a:extLst>
              <a:ext uri="{FF2B5EF4-FFF2-40B4-BE49-F238E27FC236}">
                <a16:creationId xmlns:a16="http://schemas.microsoft.com/office/drawing/2014/main" id="{BCE8ABC7-DECE-4349-917A-D894ED02B390}"/>
              </a:ext>
            </a:extLst>
          </p:cNvPr>
          <p:cNvSpPr txBox="1"/>
          <p:nvPr/>
        </p:nvSpPr>
        <p:spPr>
          <a:xfrm>
            <a:off x="1362217" y="2631326"/>
            <a:ext cx="11290860" cy="723275"/>
          </a:xfrm>
          <a:prstGeom prst="rect">
            <a:avLst/>
          </a:prstGeom>
          <a:noFill/>
        </p:spPr>
        <p:txBody>
          <a:bodyPr wrap="square" rtlCol="0">
            <a:spAutoFit/>
          </a:bodyPr>
          <a:lstStyle/>
          <a:p>
            <a:pPr>
              <a:spcAft>
                <a:spcPts val="600"/>
              </a:spcAft>
            </a:pPr>
            <a:r>
              <a:rPr lang="tr-TR" dirty="0"/>
              <a:t> </a:t>
            </a:r>
            <a:endParaRPr lang="tr-TR"/>
          </a:p>
          <a:p>
            <a:pPr>
              <a:spcAft>
                <a:spcPts val="600"/>
              </a:spcAft>
            </a:pPr>
            <a:endParaRPr lang="tr-TR"/>
          </a:p>
        </p:txBody>
      </p:sp>
    </p:spTree>
    <p:extLst>
      <p:ext uri="{BB962C8B-B14F-4D97-AF65-F5344CB8AC3E}">
        <p14:creationId xmlns:p14="http://schemas.microsoft.com/office/powerpoint/2010/main" val="325711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B040558-A365-4CCE-92FA-5A48CD98F9C9}"/>
              </a:ext>
            </a:extLst>
          </p:cNvPr>
          <p:cNvSpPr>
            <a:spLocks noGrp="1"/>
          </p:cNvSpPr>
          <p:nvPr>
            <p:ph type="title"/>
          </p:nvPr>
        </p:nvSpPr>
        <p:spPr>
          <a:xfrm>
            <a:off x="959157" y="1113764"/>
            <a:ext cx="3269749" cy="4624327"/>
          </a:xfrm>
        </p:spPr>
        <p:txBody>
          <a:bodyPr vert="horz" lIns="91440" tIns="45720" rIns="91440" bIns="45720" rtlCol="0" anchor="ctr">
            <a:normAutofit/>
          </a:bodyPr>
          <a:lstStyle/>
          <a:p>
            <a:r>
              <a:rPr lang="en-US" sz="3200">
                <a:solidFill>
                  <a:srgbClr val="FFFFFF"/>
                </a:solidFill>
              </a:rPr>
              <a:t>GELİR YÖNTEMİYLE</a:t>
            </a:r>
          </a:p>
        </p:txBody>
      </p:sp>
      <p:sp>
        <p:nvSpPr>
          <p:cNvPr id="7" name="Metin kutusu 6">
            <a:extLst>
              <a:ext uri="{FF2B5EF4-FFF2-40B4-BE49-F238E27FC236}">
                <a16:creationId xmlns:a16="http://schemas.microsoft.com/office/drawing/2014/main" id="{BCE8ABC7-DECE-4349-917A-D894ED02B390}"/>
              </a:ext>
            </a:extLst>
          </p:cNvPr>
          <p:cNvSpPr txBox="1"/>
          <p:nvPr/>
        </p:nvSpPr>
        <p:spPr>
          <a:xfrm>
            <a:off x="5155905" y="1113764"/>
            <a:ext cx="6108179" cy="4624327"/>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Bir </a:t>
            </a:r>
            <a:r>
              <a:rPr lang="en-US" dirty="0" err="1">
                <a:solidFill>
                  <a:schemeClr val="tx2"/>
                </a:solidFill>
              </a:rPr>
              <a:t>ülkede</a:t>
            </a:r>
            <a:r>
              <a:rPr lang="en-US" dirty="0">
                <a:solidFill>
                  <a:schemeClr val="tx2"/>
                </a:solidFill>
              </a:rPr>
              <a:t> </a:t>
            </a:r>
            <a:r>
              <a:rPr lang="en-US" dirty="0" err="1">
                <a:solidFill>
                  <a:schemeClr val="tx2"/>
                </a:solidFill>
              </a:rPr>
              <a:t>üretim</a:t>
            </a:r>
            <a:r>
              <a:rPr lang="en-US" dirty="0">
                <a:solidFill>
                  <a:schemeClr val="tx2"/>
                </a:solidFill>
              </a:rPr>
              <a:t> </a:t>
            </a:r>
            <a:r>
              <a:rPr lang="en-US" dirty="0" err="1">
                <a:solidFill>
                  <a:schemeClr val="tx2"/>
                </a:solidFill>
              </a:rPr>
              <a:t>faktörlerinin</a:t>
            </a:r>
            <a:r>
              <a:rPr lang="en-US" dirty="0">
                <a:solidFill>
                  <a:schemeClr val="tx2"/>
                </a:solidFill>
              </a:rPr>
              <a:t> </a:t>
            </a:r>
            <a:r>
              <a:rPr lang="en-US" dirty="0" err="1">
                <a:solidFill>
                  <a:schemeClr val="tx2"/>
                </a:solidFill>
              </a:rPr>
              <a:t>elde</a:t>
            </a:r>
            <a:r>
              <a:rPr lang="en-US" dirty="0">
                <a:solidFill>
                  <a:schemeClr val="tx2"/>
                </a:solidFill>
              </a:rPr>
              <a:t> </a:t>
            </a:r>
            <a:r>
              <a:rPr lang="en-US" dirty="0" err="1">
                <a:solidFill>
                  <a:schemeClr val="tx2"/>
                </a:solidFill>
              </a:rPr>
              <a:t>ettiği</a:t>
            </a:r>
            <a:r>
              <a:rPr lang="en-US" dirty="0">
                <a:solidFill>
                  <a:schemeClr val="tx2"/>
                </a:solidFill>
              </a:rPr>
              <a:t> </a:t>
            </a:r>
            <a:r>
              <a:rPr lang="en-US" b="1" dirty="0" err="1">
                <a:solidFill>
                  <a:schemeClr val="tx2"/>
                </a:solidFill>
              </a:rPr>
              <a:t>gelirlerin</a:t>
            </a:r>
            <a:r>
              <a:rPr lang="en-US" b="1" dirty="0">
                <a:solidFill>
                  <a:schemeClr val="tx2"/>
                </a:solidFill>
              </a:rPr>
              <a:t> </a:t>
            </a:r>
            <a:r>
              <a:rPr lang="en-US" b="1" dirty="0" err="1">
                <a:solidFill>
                  <a:schemeClr val="tx2"/>
                </a:solidFill>
              </a:rPr>
              <a:t>toplamı</a:t>
            </a:r>
            <a:r>
              <a:rPr lang="en-US" b="1" dirty="0">
                <a:solidFill>
                  <a:schemeClr val="tx2"/>
                </a:solidFill>
              </a:rPr>
              <a:t>,</a:t>
            </a:r>
            <a:r>
              <a:rPr lang="en-US" dirty="0">
                <a:solidFill>
                  <a:schemeClr val="tx2"/>
                </a:solidFill>
              </a:rPr>
              <a:t> milli </a:t>
            </a:r>
            <a:r>
              <a:rPr lang="en-US" dirty="0" err="1">
                <a:solidFill>
                  <a:schemeClr val="tx2"/>
                </a:solidFill>
              </a:rPr>
              <a:t>gelir</a:t>
            </a:r>
            <a:r>
              <a:rPr lang="en-US" dirty="0">
                <a:solidFill>
                  <a:schemeClr val="tx2"/>
                </a:solidFill>
              </a:rPr>
              <a:t> </a:t>
            </a:r>
            <a:r>
              <a:rPr lang="en-US" dirty="0" err="1">
                <a:solidFill>
                  <a:schemeClr val="tx2"/>
                </a:solidFill>
              </a:rPr>
              <a:t>büyüklüğünü</a:t>
            </a:r>
            <a:r>
              <a:rPr lang="en-US" dirty="0">
                <a:solidFill>
                  <a:schemeClr val="tx2"/>
                </a:solidFill>
              </a:rPr>
              <a:t> </a:t>
            </a:r>
            <a:r>
              <a:rPr lang="en-US" dirty="0" err="1">
                <a:solidFill>
                  <a:schemeClr val="tx2"/>
                </a:solidFill>
              </a:rPr>
              <a:t>vermektedir</a:t>
            </a:r>
            <a:r>
              <a:rPr lang="en-US" dirty="0">
                <a:solidFill>
                  <a:schemeClr val="tx2"/>
                </a:solidFill>
              </a:rPr>
              <a:t>. Bu </a:t>
            </a:r>
            <a:r>
              <a:rPr lang="en-US" dirty="0" err="1">
                <a:solidFill>
                  <a:schemeClr val="tx2"/>
                </a:solidFill>
              </a:rPr>
              <a:t>ifade</a:t>
            </a:r>
            <a:r>
              <a:rPr lang="en-US" dirty="0">
                <a:solidFill>
                  <a:schemeClr val="tx2"/>
                </a:solidFill>
              </a:rPr>
              <a:t> </a:t>
            </a:r>
            <a:r>
              <a:rPr lang="en-US" dirty="0" err="1">
                <a:solidFill>
                  <a:schemeClr val="tx2"/>
                </a:solidFill>
              </a:rPr>
              <a:t>genelde</a:t>
            </a:r>
            <a:r>
              <a:rPr lang="en-US" dirty="0">
                <a:solidFill>
                  <a:schemeClr val="tx2"/>
                </a:solidFill>
              </a:rPr>
              <a:t> GSYİH </a:t>
            </a:r>
            <a:r>
              <a:rPr lang="en-US" dirty="0" err="1">
                <a:solidFill>
                  <a:schemeClr val="tx2"/>
                </a:solidFill>
              </a:rPr>
              <a:t>yerine</a:t>
            </a:r>
            <a:r>
              <a:rPr lang="en-US" dirty="0">
                <a:solidFill>
                  <a:schemeClr val="tx2"/>
                </a:solidFill>
              </a:rPr>
              <a:t> </a:t>
            </a:r>
            <a:r>
              <a:rPr lang="en-US" dirty="0" err="1">
                <a:solidFill>
                  <a:schemeClr val="tx2"/>
                </a:solidFill>
              </a:rPr>
              <a:t>kullanılmasına</a:t>
            </a:r>
            <a:r>
              <a:rPr lang="en-US" dirty="0">
                <a:solidFill>
                  <a:schemeClr val="tx2"/>
                </a:solidFill>
              </a:rPr>
              <a:t> </a:t>
            </a:r>
            <a:r>
              <a:rPr lang="en-US" dirty="0" err="1">
                <a:solidFill>
                  <a:schemeClr val="tx2"/>
                </a:solidFill>
              </a:rPr>
              <a:t>rağmen</a:t>
            </a:r>
            <a:r>
              <a:rPr lang="en-US" dirty="0">
                <a:solidFill>
                  <a:schemeClr val="tx2"/>
                </a:solidFill>
              </a:rPr>
              <a:t>, </a:t>
            </a:r>
            <a:r>
              <a:rPr lang="en-US" dirty="0" err="1">
                <a:solidFill>
                  <a:schemeClr val="tx2"/>
                </a:solidFill>
              </a:rPr>
              <a:t>aslında</a:t>
            </a:r>
            <a:r>
              <a:rPr lang="en-US" dirty="0">
                <a:solidFill>
                  <a:schemeClr val="tx2"/>
                </a:solidFill>
              </a:rPr>
              <a:t> </a:t>
            </a:r>
            <a:r>
              <a:rPr lang="en-US" dirty="0" err="1">
                <a:solidFill>
                  <a:schemeClr val="tx2"/>
                </a:solidFill>
              </a:rPr>
              <a:t>ekonomide</a:t>
            </a:r>
            <a:r>
              <a:rPr lang="en-US" dirty="0">
                <a:solidFill>
                  <a:schemeClr val="tx2"/>
                </a:solidFill>
              </a:rPr>
              <a:t> </a:t>
            </a:r>
            <a:r>
              <a:rPr lang="en-US" dirty="0" err="1">
                <a:solidFill>
                  <a:schemeClr val="tx2"/>
                </a:solidFill>
              </a:rPr>
              <a:t>ikisinin</a:t>
            </a:r>
            <a:r>
              <a:rPr lang="en-US" dirty="0">
                <a:solidFill>
                  <a:schemeClr val="tx2"/>
                </a:solidFill>
              </a:rPr>
              <a:t> </a:t>
            </a:r>
            <a:r>
              <a:rPr lang="en-US" dirty="0" err="1">
                <a:solidFill>
                  <a:schemeClr val="tx2"/>
                </a:solidFill>
              </a:rPr>
              <a:t>hesaplaması</a:t>
            </a:r>
            <a:r>
              <a:rPr lang="en-US" dirty="0">
                <a:solidFill>
                  <a:schemeClr val="tx2"/>
                </a:solidFill>
              </a:rPr>
              <a:t> </a:t>
            </a:r>
            <a:r>
              <a:rPr lang="en-US" dirty="0" err="1">
                <a:solidFill>
                  <a:schemeClr val="tx2"/>
                </a:solidFill>
              </a:rPr>
              <a:t>farklıdır</a:t>
            </a:r>
            <a:r>
              <a:rPr lang="en-US" dirty="0">
                <a:solidFill>
                  <a:schemeClr val="tx2"/>
                </a:solidFill>
              </a:rPr>
              <a:t>.</a:t>
            </a:r>
            <a:endParaRPr lang="tr-TR" dirty="0">
              <a:solidFill>
                <a:schemeClr val="tx2"/>
              </a:solidFill>
            </a:endParaRPr>
          </a:p>
          <a:p>
            <a:pPr>
              <a:spcBef>
                <a:spcPct val="20000"/>
              </a:spcBef>
              <a:spcAft>
                <a:spcPts val="600"/>
              </a:spcAft>
              <a:buClr>
                <a:schemeClr val="accent2"/>
              </a:buClr>
              <a:buSzPct val="92000"/>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r>
              <a:rPr lang="en-US" b="1" dirty="0" err="1">
                <a:solidFill>
                  <a:schemeClr val="tx2"/>
                </a:solidFill>
              </a:rPr>
              <a:t>Gelir</a:t>
            </a:r>
            <a:r>
              <a:rPr lang="en-US" b="1" dirty="0">
                <a:solidFill>
                  <a:schemeClr val="tx2"/>
                </a:solidFill>
              </a:rPr>
              <a:t> </a:t>
            </a:r>
            <a:r>
              <a:rPr lang="en-US" b="1" dirty="0" err="1">
                <a:solidFill>
                  <a:schemeClr val="tx2"/>
                </a:solidFill>
              </a:rPr>
              <a:t>yöntemiyle</a:t>
            </a:r>
            <a:r>
              <a:rPr lang="en-US" b="1" dirty="0">
                <a:solidFill>
                  <a:schemeClr val="tx2"/>
                </a:solidFill>
              </a:rPr>
              <a:t> </a:t>
            </a:r>
            <a:r>
              <a:rPr lang="en-US" b="1" dirty="0" err="1">
                <a:solidFill>
                  <a:schemeClr val="tx2"/>
                </a:solidFill>
              </a:rPr>
              <a:t>hesaplamada</a:t>
            </a:r>
            <a:r>
              <a:rPr lang="en-US" b="1" dirty="0">
                <a:solidFill>
                  <a:schemeClr val="tx2"/>
                </a:solidFill>
              </a:rPr>
              <a:t>;</a:t>
            </a:r>
            <a:r>
              <a:rPr lang="en-US" dirty="0">
                <a:solidFill>
                  <a:schemeClr val="tx2"/>
                </a:solidFill>
              </a:rPr>
              <a:t> </a:t>
            </a:r>
            <a:r>
              <a:rPr lang="en-US" dirty="0" err="1">
                <a:solidFill>
                  <a:schemeClr val="tx2"/>
                </a:solidFill>
              </a:rPr>
              <a:t>ücret</a:t>
            </a:r>
            <a:r>
              <a:rPr lang="en-US" dirty="0">
                <a:solidFill>
                  <a:schemeClr val="tx2"/>
                </a:solidFill>
              </a:rPr>
              <a:t> (w), </a:t>
            </a:r>
            <a:r>
              <a:rPr lang="en-US" dirty="0" err="1">
                <a:solidFill>
                  <a:schemeClr val="tx2"/>
                </a:solidFill>
              </a:rPr>
              <a:t>faiz</a:t>
            </a:r>
            <a:r>
              <a:rPr lang="en-US" dirty="0">
                <a:solidFill>
                  <a:schemeClr val="tx2"/>
                </a:solidFill>
              </a:rPr>
              <a:t> (</a:t>
            </a:r>
            <a:r>
              <a:rPr lang="en-US" dirty="0" err="1">
                <a:solidFill>
                  <a:schemeClr val="tx2"/>
                </a:solidFill>
              </a:rPr>
              <a:t>i</a:t>
            </a:r>
            <a:r>
              <a:rPr lang="en-US" dirty="0">
                <a:solidFill>
                  <a:schemeClr val="tx2"/>
                </a:solidFill>
              </a:rPr>
              <a:t>), rant (r), </a:t>
            </a:r>
            <a:r>
              <a:rPr lang="en-US" dirty="0" err="1">
                <a:solidFill>
                  <a:schemeClr val="tx2"/>
                </a:solidFill>
              </a:rPr>
              <a:t>kar</a:t>
            </a:r>
            <a:r>
              <a:rPr lang="en-US" dirty="0">
                <a:solidFill>
                  <a:schemeClr val="tx2"/>
                </a:solidFill>
              </a:rPr>
              <a:t> (p) </a:t>
            </a:r>
            <a:r>
              <a:rPr lang="en-US" dirty="0" err="1">
                <a:solidFill>
                  <a:schemeClr val="tx2"/>
                </a:solidFill>
              </a:rPr>
              <a:t>ve</a:t>
            </a:r>
            <a:r>
              <a:rPr lang="en-US" dirty="0">
                <a:solidFill>
                  <a:schemeClr val="tx2"/>
                </a:solidFill>
              </a:rPr>
              <a:t> </a:t>
            </a:r>
            <a:r>
              <a:rPr lang="en-US" dirty="0" err="1">
                <a:solidFill>
                  <a:schemeClr val="tx2"/>
                </a:solidFill>
              </a:rPr>
              <a:t>diğer</a:t>
            </a:r>
            <a:r>
              <a:rPr lang="en-US" dirty="0">
                <a:solidFill>
                  <a:schemeClr val="tx2"/>
                </a:solidFill>
              </a:rPr>
              <a:t> </a:t>
            </a:r>
            <a:r>
              <a:rPr lang="en-US" dirty="0" err="1">
                <a:solidFill>
                  <a:schemeClr val="tx2"/>
                </a:solidFill>
              </a:rPr>
              <a:t>şeklinde</a:t>
            </a:r>
            <a:r>
              <a:rPr lang="en-US" dirty="0">
                <a:solidFill>
                  <a:schemeClr val="tx2"/>
                </a:solidFill>
              </a:rPr>
              <a:t> </a:t>
            </a:r>
            <a:r>
              <a:rPr lang="en-US" dirty="0" err="1">
                <a:solidFill>
                  <a:schemeClr val="tx2"/>
                </a:solidFill>
              </a:rPr>
              <a:t>tüm</a:t>
            </a:r>
            <a:r>
              <a:rPr lang="en-US" dirty="0">
                <a:solidFill>
                  <a:schemeClr val="tx2"/>
                </a:solidFill>
              </a:rPr>
              <a:t> </a:t>
            </a:r>
            <a:r>
              <a:rPr lang="en-US" dirty="0" err="1">
                <a:solidFill>
                  <a:schemeClr val="tx2"/>
                </a:solidFill>
              </a:rPr>
              <a:t>gelir</a:t>
            </a:r>
            <a:r>
              <a:rPr lang="en-US" dirty="0">
                <a:solidFill>
                  <a:schemeClr val="tx2"/>
                </a:solidFill>
              </a:rPr>
              <a:t> </a:t>
            </a:r>
            <a:r>
              <a:rPr lang="en-US" dirty="0" err="1">
                <a:solidFill>
                  <a:schemeClr val="tx2"/>
                </a:solidFill>
              </a:rPr>
              <a:t>unsurları</a:t>
            </a:r>
            <a:r>
              <a:rPr lang="en-US" dirty="0">
                <a:solidFill>
                  <a:schemeClr val="tx2"/>
                </a:solidFill>
              </a:rPr>
              <a:t> </a:t>
            </a:r>
            <a:r>
              <a:rPr lang="en-US" dirty="0" err="1">
                <a:solidFill>
                  <a:schemeClr val="tx2"/>
                </a:solidFill>
              </a:rPr>
              <a:t>toplanmaktadır</a:t>
            </a:r>
            <a:r>
              <a:rPr lang="en-US" dirty="0">
                <a:solidFill>
                  <a:schemeClr val="tx2"/>
                </a:solidFill>
              </a:rPr>
              <a:t>. </a:t>
            </a:r>
            <a:r>
              <a:rPr lang="en-US" dirty="0" err="1">
                <a:solidFill>
                  <a:schemeClr val="tx2"/>
                </a:solidFill>
              </a:rPr>
              <a:t>Formülize</a:t>
            </a:r>
            <a:r>
              <a:rPr lang="en-US" dirty="0">
                <a:solidFill>
                  <a:schemeClr val="tx2"/>
                </a:solidFill>
              </a:rPr>
              <a:t> </a:t>
            </a:r>
            <a:r>
              <a:rPr lang="en-US" dirty="0" err="1">
                <a:solidFill>
                  <a:schemeClr val="tx2"/>
                </a:solidFill>
              </a:rPr>
              <a:t>edecek</a:t>
            </a:r>
            <a:r>
              <a:rPr lang="en-US" dirty="0">
                <a:solidFill>
                  <a:schemeClr val="tx2"/>
                </a:solidFill>
              </a:rPr>
              <a:t> </a:t>
            </a:r>
            <a:r>
              <a:rPr lang="en-US" dirty="0" err="1">
                <a:solidFill>
                  <a:schemeClr val="tx2"/>
                </a:solidFill>
              </a:rPr>
              <a:t>olursak</a:t>
            </a:r>
            <a:r>
              <a:rPr lang="en-US" dirty="0">
                <a:solidFill>
                  <a:schemeClr val="tx2"/>
                </a:solidFill>
              </a:rPr>
              <a:t>;</a:t>
            </a:r>
            <a:endParaRPr lang="tr-TR" dirty="0">
              <a:solidFill>
                <a:schemeClr val="tx2"/>
              </a:solidFill>
            </a:endParaRPr>
          </a:p>
          <a:p>
            <a:pPr>
              <a:spcBef>
                <a:spcPct val="20000"/>
              </a:spcBef>
              <a:spcAft>
                <a:spcPts val="600"/>
              </a:spcAft>
              <a:buClr>
                <a:schemeClr val="accent2"/>
              </a:buClr>
              <a:buSzPct val="92000"/>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GSYİH = w + </a:t>
            </a:r>
            <a:r>
              <a:rPr lang="en-US" dirty="0" err="1">
                <a:solidFill>
                  <a:schemeClr val="tx2"/>
                </a:solidFill>
              </a:rPr>
              <a:t>i</a:t>
            </a:r>
            <a:r>
              <a:rPr lang="en-US" dirty="0">
                <a:solidFill>
                  <a:schemeClr val="tx2"/>
                </a:solidFill>
              </a:rPr>
              <a:t> + r + p + </a:t>
            </a:r>
            <a:r>
              <a:rPr lang="en-US" dirty="0" err="1">
                <a:solidFill>
                  <a:schemeClr val="tx2"/>
                </a:solidFill>
              </a:rPr>
              <a:t>diğer</a:t>
            </a: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p:txBody>
      </p:sp>
    </p:spTree>
    <p:extLst>
      <p:ext uri="{BB962C8B-B14F-4D97-AF65-F5344CB8AC3E}">
        <p14:creationId xmlns:p14="http://schemas.microsoft.com/office/powerpoint/2010/main" val="3043151183"/>
      </p:ext>
    </p:extLst>
  </p:cSld>
  <p:clrMapOvr>
    <a:masterClrMapping/>
  </p:clrMapOvr>
</p:sld>
</file>

<file path=ppt/theme/theme1.xml><?xml version="1.0" encoding="utf-8"?>
<a:theme xmlns:a="http://schemas.openxmlformats.org/drawingml/2006/main" name="Kar Payı">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A0CF3B2-1F0F-4FC5-8002-3E4869ABAD55}">
  <ds:schemaRefs>
    <ds:schemaRef ds:uri="http://schemas.microsoft.com/sharepoint/v3/contenttype/forms"/>
  </ds:schemaRefs>
</ds:datastoreItem>
</file>

<file path=customXml/itemProps2.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BC12AA-1C15-4500-BC9C-8EE83A441DE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1415</Words>
  <Application>Microsoft Office PowerPoint</Application>
  <PresentationFormat>Geniş ekran</PresentationFormat>
  <Paragraphs>159</Paragraphs>
  <Slides>33</Slides>
  <Notes>28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Arial</vt:lpstr>
      <vt:lpstr>Calibri</vt:lpstr>
      <vt:lpstr>Gill Sans MT</vt:lpstr>
      <vt:lpstr>Wingdings</vt:lpstr>
      <vt:lpstr>Wingdings 2</vt:lpstr>
      <vt:lpstr>Kar Payı</vt:lpstr>
      <vt:lpstr>GSYİH</vt:lpstr>
      <vt:lpstr>EKONOMİK BÜYÜME  </vt:lpstr>
      <vt:lpstr>Gayri Safi Yurt İçi Hasıla (GSYİH)</vt:lpstr>
      <vt:lpstr>Gayri Safi Yurt İçi Hasıla (GSYİH) HESAPLANMASI</vt:lpstr>
      <vt:lpstr>HARCAMA YÖNETMİ  </vt:lpstr>
      <vt:lpstr>PowerPoint Sunusu</vt:lpstr>
      <vt:lpstr>ÜRETİM YÖNETMİ</vt:lpstr>
      <vt:lpstr>Üretim Yöntemine göre GSYH hesabında sektörlerin payları, cari fiyatlarla, 2018, 2019          </vt:lpstr>
      <vt:lpstr>GELİR YÖNTEMİYLE</vt:lpstr>
      <vt:lpstr>GSYİH </vt:lpstr>
      <vt:lpstr>Reel gsyih</vt:lpstr>
      <vt:lpstr>örnek</vt:lpstr>
      <vt:lpstr>PowerPoint Sunusu</vt:lpstr>
      <vt:lpstr>GSMH VE GYSİH FARKI</vt:lpstr>
      <vt:lpstr>Türkiye’nin gsyih VE gsmh GRAFİĞİ</vt:lpstr>
      <vt:lpstr>Mevsim ve Takvim Etkisinden Arındırma </vt:lpstr>
      <vt:lpstr>GSYİH ÖNEMİ ÜZERİNE</vt:lpstr>
      <vt:lpstr>Gsyih işsizlik üzerinde etkisi</vt:lpstr>
      <vt:lpstr>KİŞİ BAŞINA DÜŞEN MİLLİ GELİR</vt:lpstr>
      <vt:lpstr>KİŞİ BAŞI MİLLİ GELİR</vt:lpstr>
      <vt:lpstr>2019 KİŞİ BAŞINA DÜŞEN MİLLİ GELİR </vt:lpstr>
      <vt:lpstr>2009-2018 TÜRKİYE’DE KİŞİ BAŞINA DÜŞEN MİLLİ GELİR</vt:lpstr>
      <vt:lpstr>PowerPoint Sunusu</vt:lpstr>
      <vt:lpstr>Gini katsayısı</vt:lpstr>
      <vt:lpstr>PowerPoint Sunusu</vt:lpstr>
      <vt:lpstr>Çin gini katsayısı</vt:lpstr>
      <vt:lpstr>DÜNYA DA GSYİH’İN ARTIŞI </vt:lpstr>
      <vt:lpstr>PowerPoint Sunusu</vt:lpstr>
      <vt:lpstr>ÜLKELERİN GÜNCEL GSYİH KARŞILAŞTIRMALARI </vt:lpstr>
      <vt:lpstr>GDP BASED ON PPP VALUATION ( SATINALMA GÜCÜ )  </vt:lpstr>
      <vt:lpstr>GDP BASED ON PPP VALUATION ( SATINALMA GÜCÜ )  </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2020-10-25T15:09:07Z</dcterms:created>
  <dcterms:modified xsi:type="dcterms:W3CDTF">2020-10-25T20:27:56Z</dcterms:modified>
</cp:coreProperties>
</file>